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4" r:id="rId3"/>
    <p:sldId id="279" r:id="rId4"/>
    <p:sldId id="278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68" r:id="rId19"/>
    <p:sldId id="269" r:id="rId20"/>
    <p:sldId id="271" r:id="rId21"/>
    <p:sldId id="273" r:id="rId22"/>
    <p:sldId id="275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5" r:id="rId35"/>
    <p:sldId id="304" r:id="rId36"/>
    <p:sldId id="310" r:id="rId37"/>
    <p:sldId id="311" r:id="rId38"/>
    <p:sldId id="312" r:id="rId39"/>
    <p:sldId id="306" r:id="rId40"/>
    <p:sldId id="307" r:id="rId41"/>
    <p:sldId id="308" r:id="rId42"/>
    <p:sldId id="313" r:id="rId43"/>
    <p:sldId id="314" r:id="rId44"/>
    <p:sldId id="315" r:id="rId45"/>
    <p:sldId id="316" r:id="rId46"/>
    <p:sldId id="309" r:id="rId47"/>
    <p:sldId id="277" r:id="rId4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E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63923" autoAdjust="0"/>
  </p:normalViewPr>
  <p:slideViewPr>
    <p:cSldViewPr snapToGrid="0">
      <p:cViewPr varScale="1">
        <p:scale>
          <a:sx n="67" d="100"/>
          <a:sy n="67" d="100"/>
        </p:scale>
        <p:origin x="21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C2305-3DE4-46A9-9646-80BEAF2377F4}" type="datetimeFigureOut">
              <a:rPr lang="hr-HR" smtClean="0"/>
              <a:t>20.12.2023.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14B9F-B354-4A56-98A5-173CFB7DF8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4117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FFB86-6736-4F99-AA90-22B2728275F2}" type="datetimeFigureOut">
              <a:rPr lang="hr-HR" smtClean="0"/>
              <a:t>20.12.2023.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4DC43-EAEA-4E84-9104-B61642BC7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150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20000"/>
              </a:lnSpc>
            </a:pPr>
            <a:r>
              <a:rPr lang="hr-HR" sz="1200" dirty="0"/>
              <a:t>E.R.S. - ocjena rizika od potresa (</a:t>
            </a:r>
            <a:r>
              <a:rPr lang="hr-HR" sz="1200" i="1" dirty="0" err="1"/>
              <a:t>Earthquake</a:t>
            </a:r>
            <a:r>
              <a:rPr lang="hr-HR" sz="1200" i="1" dirty="0"/>
              <a:t> </a:t>
            </a:r>
            <a:r>
              <a:rPr lang="hr-HR" sz="1200" i="1" dirty="0" err="1"/>
              <a:t>Risk</a:t>
            </a:r>
            <a:r>
              <a:rPr lang="hr-HR" sz="1200" i="1" dirty="0"/>
              <a:t> </a:t>
            </a:r>
            <a:r>
              <a:rPr lang="hr-HR" sz="1200" i="1" dirty="0" err="1"/>
              <a:t>Score</a:t>
            </a:r>
            <a:r>
              <a:rPr lang="hr-HR" sz="1200" dirty="0"/>
              <a:t>) </a:t>
            </a:r>
          </a:p>
          <a:p>
            <a:pPr marL="0" lvl="1">
              <a:lnSpc>
                <a:spcPct val="120000"/>
              </a:lnSpc>
            </a:pPr>
            <a:r>
              <a:rPr lang="hr-HR" sz="1200" dirty="0"/>
              <a:t>B.S.  - osnovni rezultat (broj bodova) (</a:t>
            </a:r>
            <a:r>
              <a:rPr lang="hr-HR" sz="1200" i="1" dirty="0"/>
              <a:t>Base </a:t>
            </a:r>
            <a:r>
              <a:rPr lang="hr-HR" sz="1200" i="1" dirty="0" err="1"/>
              <a:t>Score</a:t>
            </a:r>
            <a:r>
              <a:rPr lang="hr-HR" sz="1200" dirty="0"/>
              <a:t>) -ovisi o </a:t>
            </a:r>
            <a:r>
              <a:rPr lang="hr-HR" sz="1200" dirty="0" err="1"/>
              <a:t>katnosti</a:t>
            </a:r>
            <a:r>
              <a:rPr lang="hr-HR" sz="1200" dirty="0"/>
              <a:t> i potresnom hazardu i inicijalni je pokazatelj rizika</a:t>
            </a:r>
          </a:p>
          <a:p>
            <a:pPr marL="0" lvl="1">
              <a:lnSpc>
                <a:spcPct val="120000"/>
              </a:lnSpc>
            </a:pPr>
            <a:r>
              <a:rPr lang="hr-HR" sz="1200" dirty="0"/>
              <a:t>S.R.V. - vrijednost smanjenja rezultata (</a:t>
            </a:r>
            <a:r>
              <a:rPr lang="hr-HR" sz="1200" i="1" dirty="0" err="1"/>
              <a:t>Score</a:t>
            </a:r>
            <a:r>
              <a:rPr lang="hr-HR" sz="1200" i="1" dirty="0"/>
              <a:t> </a:t>
            </a:r>
            <a:r>
              <a:rPr lang="hr-HR" sz="1200" i="1" dirty="0" err="1"/>
              <a:t>Reduction</a:t>
            </a:r>
            <a:r>
              <a:rPr lang="hr-HR" sz="1200" i="1" dirty="0"/>
              <a:t> </a:t>
            </a:r>
            <a:r>
              <a:rPr lang="hr-HR" sz="1200" i="1" dirty="0" err="1"/>
              <a:t>Value</a:t>
            </a:r>
            <a:r>
              <a:rPr lang="hr-HR" sz="1200" dirty="0"/>
              <a:t>) - ovisi o faktorima rizika koji uključuju tipologiju/konstrukciju, vizualnu kvalitetu konstrukcije i starost zgrade </a:t>
            </a:r>
          </a:p>
          <a:p>
            <a:pPr marL="0" lvl="1">
              <a:lnSpc>
                <a:spcPct val="120000"/>
              </a:lnSpc>
            </a:pPr>
            <a:r>
              <a:rPr lang="hr-HR" sz="1200" dirty="0"/>
              <a:t>V.P.M. - umnožak parametra </a:t>
            </a:r>
            <a:r>
              <a:rPr lang="hr-HR" sz="1200" dirty="0" err="1"/>
              <a:t>oštetljvosti</a:t>
            </a:r>
            <a:r>
              <a:rPr lang="hr-HR" sz="1200" dirty="0"/>
              <a:t>  (</a:t>
            </a:r>
            <a:r>
              <a:rPr lang="hr-HR" sz="1200" i="1" dirty="0" err="1"/>
              <a:t>Vulnerability</a:t>
            </a:r>
            <a:r>
              <a:rPr lang="hr-HR" sz="1200" i="1" dirty="0"/>
              <a:t> </a:t>
            </a:r>
            <a:r>
              <a:rPr lang="hr-HR" sz="1200" i="1" dirty="0" err="1"/>
              <a:t>Parameter</a:t>
            </a:r>
            <a:r>
              <a:rPr lang="hr-HR" sz="1200" i="1" dirty="0"/>
              <a:t> </a:t>
            </a:r>
            <a:r>
              <a:rPr lang="hr-HR" sz="1200" i="1" dirty="0" err="1"/>
              <a:t>Multiply</a:t>
            </a:r>
            <a:r>
              <a:rPr lang="hr-HR" sz="1200" i="1" dirty="0"/>
              <a:t>)</a:t>
            </a:r>
            <a:r>
              <a:rPr lang="hr-HR" sz="1200" dirty="0"/>
              <a:t> -  ovisi o utvrđenom stanju zgrade na temelju pregleda → “ vizualna kvaliteta konstrukcije“   </a:t>
            </a:r>
            <a:r>
              <a:rPr lang="hr-HR" sz="1200" dirty="0">
                <a:latin typeface="Arial Narrow" panose="020B0606020202030204" pitchFamily="34" charset="0"/>
              </a:rPr>
              <a:t>→ </a:t>
            </a:r>
            <a:r>
              <a:rPr lang="hr-HR" sz="12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r-HR" sz="1200" b="1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dobra</a:t>
            </a:r>
            <a:r>
              <a:rPr lang="hr-HR" sz="12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“, „</a:t>
            </a:r>
            <a:r>
              <a:rPr lang="hr-HR" sz="1200" b="1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umjerena</a:t>
            </a:r>
            <a:r>
              <a:rPr lang="hr-HR" sz="12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ili „</a:t>
            </a:r>
            <a:r>
              <a:rPr lang="hr-HR" sz="1200" b="1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loša</a:t>
            </a:r>
            <a:r>
              <a:rPr lang="hr-HR" sz="12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endParaRPr lang="hr-HR" sz="1200" b="1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4DC43-EAEA-4E84-9104-B61642BC78F0}" type="slidenum">
              <a:rPr lang="hr-HR" smtClean="0"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274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4DC43-EAEA-4E84-9104-B61642BC78F0}" type="slidenum">
              <a:rPr lang="hr-HR" smtClean="0"/>
              <a:t>44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3603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66" y="2433638"/>
            <a:ext cx="9660467" cy="119750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766" y="3631143"/>
            <a:ext cx="9660467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22" y="147515"/>
            <a:ext cx="1669112" cy="1669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95" y="120209"/>
            <a:ext cx="2016766" cy="2016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67" y="5578059"/>
            <a:ext cx="5899828" cy="11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5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850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089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604933"/>
            <a:ext cx="12192000" cy="125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44" y="2183705"/>
            <a:ext cx="1669112" cy="1669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65053" r="3463"/>
          <a:stretch/>
        </p:blipFill>
        <p:spPr>
          <a:xfrm>
            <a:off x="365076" y="5604933"/>
            <a:ext cx="11461848" cy="12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501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Akzidenz Grotesk CE Roman" panose="000004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kzidenz Grotesk CE Roman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jpeg"/><Relationship Id="rId18" Type="http://schemas.openxmlformats.org/officeDocument/2006/relationships/image" Target="../media/image31.jp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5.jpg"/><Relationship Id="rId17" Type="http://schemas.openxmlformats.org/officeDocument/2006/relationships/image" Target="../media/image30.jpg"/><Relationship Id="rId2" Type="http://schemas.openxmlformats.org/officeDocument/2006/relationships/image" Target="../media/image17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4.jpg"/><Relationship Id="rId5" Type="http://schemas.openxmlformats.org/officeDocument/2006/relationships/image" Target="../media/image20.jpe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openxmlformats.org/officeDocument/2006/relationships/image" Target="../media/image19.jpg"/><Relationship Id="rId9" Type="http://schemas.openxmlformats.org/officeDocument/2006/relationships/image" Target="../media/image23.png"/><Relationship Id="rId1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45133" y="3429000"/>
            <a:ext cx="12449174" cy="11975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r-HR" sz="3600" b="1" dirty="0"/>
              <a:t>Potresni rizik Grada Zagreba</a:t>
            </a:r>
            <a:br>
              <a:rPr lang="hr-HR" sz="3600" dirty="0"/>
            </a:br>
            <a:r>
              <a:rPr lang="hr-HR" sz="3600" b="1" dirty="0">
                <a:solidFill>
                  <a:srgbClr val="C00000"/>
                </a:solidFill>
              </a:rPr>
              <a:t>- </a:t>
            </a:r>
            <a:r>
              <a:rPr lang="pl-PL" sz="3600" b="1" dirty="0">
                <a:solidFill>
                  <a:srgbClr val="C00000"/>
                </a:solidFill>
              </a:rPr>
              <a:t>Definiranje potresnog hazarda na području Grada Zagreba </a:t>
            </a:r>
            <a:r>
              <a:rPr lang="hr-HR" sz="3600" b="1" dirty="0">
                <a:solidFill>
                  <a:srgbClr val="C00000"/>
                </a:solidFill>
              </a:rPr>
              <a:t>-</a:t>
            </a:r>
            <a:br>
              <a:rPr lang="hr-HR" sz="3600" b="1" dirty="0">
                <a:solidFill>
                  <a:srgbClr val="C00000"/>
                </a:solidFill>
              </a:rPr>
            </a:br>
            <a:endParaRPr lang="hr-HR" sz="36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6887" y="4257439"/>
            <a:ext cx="7205135" cy="1655762"/>
          </a:xfrm>
        </p:spPr>
        <p:txBody>
          <a:bodyPr/>
          <a:lstStyle/>
          <a:p>
            <a:pPr algn="ctr"/>
            <a:r>
              <a:rPr lang="hr-HR" dirty="0" err="1"/>
              <a:t>izv.prof</a:t>
            </a:r>
            <a:r>
              <a:rPr lang="hr-HR" dirty="0"/>
              <a:t>. Mario Bačić, </a:t>
            </a:r>
            <a:r>
              <a:rPr lang="hr-HR" dirty="0" err="1"/>
              <a:t>mag.ing.aedif</a:t>
            </a:r>
            <a:r>
              <a:rPr lang="hr-HR" dirty="0"/>
              <a:t>.</a:t>
            </a:r>
          </a:p>
          <a:p>
            <a:pPr algn="ctr"/>
            <a:r>
              <a:rPr lang="hr-HR" i="1" dirty="0"/>
              <a:t>Građevinski fakultet Sveučilišta u Zagrebu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10EEE-E93A-D3DE-91E5-012E8DC7528F}"/>
              </a:ext>
            </a:extLst>
          </p:cNvPr>
          <p:cNvSpPr txBox="1"/>
          <p:nvPr/>
        </p:nvSpPr>
        <p:spPr>
          <a:xfrm>
            <a:off x="2867161" y="135858"/>
            <a:ext cx="62245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završna konferencija </a:t>
            </a:r>
          </a:p>
          <a:p>
            <a:pPr algn="ctr"/>
            <a:r>
              <a:rPr lang="pl-PL" sz="2800" i="1" dirty="0"/>
              <a:t>Zagreb, 20.12.2023.</a:t>
            </a:r>
          </a:p>
        </p:txBody>
      </p:sp>
    </p:spTree>
    <p:extLst>
      <p:ext uri="{BB962C8B-B14F-4D97-AF65-F5344CB8AC3E}">
        <p14:creationId xmlns:p14="http://schemas.microsoft.com/office/powerpoint/2010/main" val="72742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Zagreb rizik 2022\prezentacija\brzinevs30ZG.jpg">
            <a:extLst>
              <a:ext uri="{FF2B5EF4-FFF2-40B4-BE49-F238E27FC236}">
                <a16:creationId xmlns:a16="http://schemas.microsoft.com/office/drawing/2014/main" id="{C19943A9-36AA-A536-66CA-33A4EB5B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5" y="2075333"/>
            <a:ext cx="4113906" cy="4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68E8DE-C165-8D1D-69FC-F05B21CBC5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2075333"/>
            <a:ext cx="7416800" cy="4782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2D60A6-37DD-3BAD-D4D0-FFA3F41CD97B}"/>
              </a:ext>
            </a:extLst>
          </p:cNvPr>
          <p:cNvSpPr txBox="1"/>
          <p:nvPr/>
        </p:nvSpPr>
        <p:spPr>
          <a:xfrm>
            <a:off x="139700" y="236829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1 i 2: Seizmička istraživanja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03E375-D14D-FD91-C813-A6759C3D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91931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>
                <a:latin typeface="+mn-lt"/>
              </a:rPr>
              <a:t>Rezultat: karte hazarda na površini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162FEE-2560-DD58-1035-1E75EC5E03ED}"/>
              </a:ext>
            </a:extLst>
          </p:cNvPr>
          <p:cNvSpPr txBox="1"/>
          <p:nvPr/>
        </p:nvSpPr>
        <p:spPr>
          <a:xfrm>
            <a:off x="10306050" y="1668292"/>
            <a:ext cx="15811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r-HR" i="1" dirty="0" err="1"/>
              <a:t>Tret</a:t>
            </a:r>
            <a:r>
              <a:rPr lang="hr-HR" i="1" dirty="0"/>
              <a:t> = 95 god.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287A13-6824-CCA2-CAFB-99632FAEE82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10" y="2100733"/>
            <a:ext cx="7416290" cy="4655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FB3CE7-BA99-287A-83CB-FB34EB0E4D68}"/>
              </a:ext>
            </a:extLst>
          </p:cNvPr>
          <p:cNvSpPr txBox="1"/>
          <p:nvPr/>
        </p:nvSpPr>
        <p:spPr>
          <a:xfrm>
            <a:off x="10151370" y="1649073"/>
            <a:ext cx="15811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r-HR" i="1" dirty="0" err="1"/>
              <a:t>Tret</a:t>
            </a:r>
            <a:r>
              <a:rPr lang="hr-HR" i="1" dirty="0"/>
              <a:t> = 475 god.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3A6050-1A4F-4D65-26AA-74F3BE63C815}"/>
              </a:ext>
            </a:extLst>
          </p:cNvPr>
          <p:cNvSpPr txBox="1"/>
          <p:nvPr/>
        </p:nvSpPr>
        <p:spPr>
          <a:xfrm>
            <a:off x="11165519" y="67552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10/47</a:t>
            </a:r>
          </a:p>
        </p:txBody>
      </p:sp>
    </p:spTree>
    <p:extLst>
      <p:ext uri="{BB962C8B-B14F-4D97-AF65-F5344CB8AC3E}">
        <p14:creationId xmlns:p14="http://schemas.microsoft.com/office/powerpoint/2010/main" val="24529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711CF-23F4-8A39-A5B9-34857EEEDF70}"/>
              </a:ext>
            </a:extLst>
          </p:cNvPr>
          <p:cNvSpPr txBox="1"/>
          <p:nvPr/>
        </p:nvSpPr>
        <p:spPr>
          <a:xfrm>
            <a:off x="5080000" y="5054600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3: Geološka istraživanja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108BB-DF37-9991-5A95-BF37597E32CE}"/>
              </a:ext>
            </a:extLst>
          </p:cNvPr>
          <p:cNvSpPr txBox="1"/>
          <p:nvPr/>
        </p:nvSpPr>
        <p:spPr>
          <a:xfrm>
            <a:off x="7518400" y="5854700"/>
            <a:ext cx="858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Hrvatski geološki institut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90A09-551C-6AFE-E9C2-E884A70F0C03}"/>
              </a:ext>
            </a:extLst>
          </p:cNvPr>
          <p:cNvSpPr txBox="1"/>
          <p:nvPr/>
        </p:nvSpPr>
        <p:spPr>
          <a:xfrm>
            <a:off x="10976606" y="15691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11/47</a:t>
            </a:r>
          </a:p>
        </p:txBody>
      </p:sp>
    </p:spTree>
    <p:extLst>
      <p:ext uri="{BB962C8B-B14F-4D97-AF65-F5344CB8AC3E}">
        <p14:creationId xmlns:p14="http://schemas.microsoft.com/office/powerpoint/2010/main" val="730551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711CF-23F4-8A39-A5B9-34857EEEDF70}"/>
              </a:ext>
            </a:extLst>
          </p:cNvPr>
          <p:cNvSpPr txBox="1"/>
          <p:nvPr/>
        </p:nvSpPr>
        <p:spPr>
          <a:xfrm>
            <a:off x="139700" y="215900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3: Geološka istraživanja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6335BA8D-4838-0B5F-2C97-B71790FCE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38298"/>
            <a:ext cx="5321300" cy="4761155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err="1">
                <a:latin typeface="+mj-lt"/>
              </a:rPr>
              <a:t>Mikrozoniranje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šireg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područja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Zagreba</a:t>
            </a:r>
            <a:r>
              <a:rPr lang="en-US" dirty="0">
                <a:latin typeface="+mj-lt"/>
              </a:rPr>
              <a:t> po </a:t>
            </a:r>
            <a:r>
              <a:rPr lang="en-US" dirty="0" err="1">
                <a:latin typeface="+mj-lt"/>
              </a:rPr>
              <a:t>geološko-topografsko-hidromorfološkom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kriteriju</a:t>
            </a:r>
            <a:r>
              <a:rPr lang="en-US" dirty="0">
                <a:latin typeface="+mj-lt"/>
              </a:rPr>
              <a:t>: </a:t>
            </a:r>
            <a:endParaRPr lang="hr-HR" dirty="0">
              <a:latin typeface="+mj-lt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+mj-lt"/>
              </a:rPr>
              <a:t>I-</a:t>
            </a:r>
            <a:r>
              <a:rPr lang="en-US" dirty="0" err="1">
                <a:latin typeface="+mj-lt"/>
              </a:rPr>
              <a:t>gorska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jezgra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Medvednice</a:t>
            </a:r>
            <a:r>
              <a:rPr lang="en-US" dirty="0">
                <a:latin typeface="+mj-lt"/>
              </a:rPr>
              <a:t>; II-</a:t>
            </a:r>
            <a:r>
              <a:rPr lang="en-US" dirty="0" err="1">
                <a:latin typeface="+mj-lt"/>
              </a:rPr>
              <a:t>medvedničko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prigorje</a:t>
            </a:r>
            <a:r>
              <a:rPr lang="en-US" dirty="0">
                <a:latin typeface="+mj-lt"/>
              </a:rPr>
              <a:t>; III-</a:t>
            </a:r>
            <a:r>
              <a:rPr lang="en-US" dirty="0" err="1">
                <a:latin typeface="+mj-lt"/>
              </a:rPr>
              <a:t>prisavska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naplavna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ravnica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prema</a:t>
            </a:r>
            <a:r>
              <a:rPr lang="en-US" dirty="0">
                <a:latin typeface="+mj-lt"/>
              </a:rPr>
              <a:t> Jurak i dr. 2008).</a:t>
            </a:r>
            <a:endParaRPr lang="hr-HR" dirty="0">
              <a:latin typeface="+mj-lt"/>
            </a:endParaRPr>
          </a:p>
        </p:txBody>
      </p:sp>
      <p:pic>
        <p:nvPicPr>
          <p:cNvPr id="3" name="Picture 2" descr="Jurak08">
            <a:extLst>
              <a:ext uri="{FF2B5EF4-FFF2-40B4-BE49-F238E27FC236}">
                <a16:creationId xmlns:a16="http://schemas.microsoft.com/office/drawing/2014/main" id="{FDA2CE98-22E4-3ED1-34D1-5D4E97B98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5428" y="1371600"/>
            <a:ext cx="6054472" cy="49597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8BD4E-E2BF-7CEB-62FA-295C7C6E453E}"/>
              </a:ext>
            </a:extLst>
          </p:cNvPr>
          <p:cNvSpPr txBox="1"/>
          <p:nvPr/>
        </p:nvSpPr>
        <p:spPr>
          <a:xfrm>
            <a:off x="10998904" y="105737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12/47</a:t>
            </a:r>
          </a:p>
        </p:txBody>
      </p:sp>
    </p:spTree>
    <p:extLst>
      <p:ext uri="{BB962C8B-B14F-4D97-AF65-F5344CB8AC3E}">
        <p14:creationId xmlns:p14="http://schemas.microsoft.com/office/powerpoint/2010/main" val="1786167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711CF-23F4-8A39-A5B9-34857EEEDF70}"/>
              </a:ext>
            </a:extLst>
          </p:cNvPr>
          <p:cNvSpPr txBox="1"/>
          <p:nvPr/>
        </p:nvSpPr>
        <p:spPr>
          <a:xfrm>
            <a:off x="139700" y="215900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3: Geološka istraživanja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F64F0A-A41C-F1E6-CF11-F14EA6BC9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9" y="1355392"/>
            <a:ext cx="5385881" cy="5376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2B2233-2D98-30CE-F8A4-48BADBE1C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47" y="1355392"/>
            <a:ext cx="5339384" cy="53280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6D8019-C5C9-C86A-BB20-89FCF70731A8}"/>
              </a:ext>
            </a:extLst>
          </p:cNvPr>
          <p:cNvSpPr txBox="1"/>
          <p:nvPr/>
        </p:nvSpPr>
        <p:spPr>
          <a:xfrm>
            <a:off x="710119" y="954923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1 : 300 000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69716-550C-6128-C9BE-D2C1F0160A28}"/>
              </a:ext>
            </a:extLst>
          </p:cNvPr>
          <p:cNvSpPr txBox="1"/>
          <p:nvPr/>
        </p:nvSpPr>
        <p:spPr>
          <a:xfrm>
            <a:off x="10337800" y="976912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1 : 100 000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8A611-4B1C-6A08-099A-4A34C85134D1}"/>
              </a:ext>
            </a:extLst>
          </p:cNvPr>
          <p:cNvSpPr txBox="1"/>
          <p:nvPr/>
        </p:nvSpPr>
        <p:spPr>
          <a:xfrm>
            <a:off x="7543800" y="339010"/>
            <a:ext cx="450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>
                <a:latin typeface="+mj-lt"/>
              </a:rPr>
              <a:t>(1) GEOLOŠKE KARTE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36129-1D35-04DB-E3F0-BCFED0C6E1B8}"/>
              </a:ext>
            </a:extLst>
          </p:cNvPr>
          <p:cNvSpPr txBox="1"/>
          <p:nvPr/>
        </p:nvSpPr>
        <p:spPr>
          <a:xfrm>
            <a:off x="11086169" y="6334780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13/47</a:t>
            </a:r>
          </a:p>
        </p:txBody>
      </p:sp>
    </p:spTree>
    <p:extLst>
      <p:ext uri="{BB962C8B-B14F-4D97-AF65-F5344CB8AC3E}">
        <p14:creationId xmlns:p14="http://schemas.microsoft.com/office/powerpoint/2010/main" val="1401927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711CF-23F4-8A39-A5B9-34857EEEDF70}"/>
              </a:ext>
            </a:extLst>
          </p:cNvPr>
          <p:cNvSpPr txBox="1"/>
          <p:nvPr/>
        </p:nvSpPr>
        <p:spPr>
          <a:xfrm>
            <a:off x="139700" y="215900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3: Geološka istraživanja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D8019-C5C9-C86A-BB20-89FCF70731A8}"/>
              </a:ext>
            </a:extLst>
          </p:cNvPr>
          <p:cNvSpPr txBox="1"/>
          <p:nvPr/>
        </p:nvSpPr>
        <p:spPr>
          <a:xfrm>
            <a:off x="710119" y="954923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1 : 500 000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69716-550C-6128-C9BE-D2C1F0160A28}"/>
              </a:ext>
            </a:extLst>
          </p:cNvPr>
          <p:cNvSpPr txBox="1"/>
          <p:nvPr/>
        </p:nvSpPr>
        <p:spPr>
          <a:xfrm>
            <a:off x="10337800" y="976912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1 : 300 000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8A611-4B1C-6A08-099A-4A34C85134D1}"/>
              </a:ext>
            </a:extLst>
          </p:cNvPr>
          <p:cNvSpPr txBox="1"/>
          <p:nvPr/>
        </p:nvSpPr>
        <p:spPr>
          <a:xfrm>
            <a:off x="7543800" y="339010"/>
            <a:ext cx="450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>
                <a:latin typeface="+mj-lt"/>
              </a:rPr>
              <a:t>(2) HIDROGEOLOŠKE KARTE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27DC4B-95B2-0285-865D-E62701196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3" y="1324255"/>
            <a:ext cx="5362634" cy="5351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67A85B-0DB7-21D9-F83C-B1CE522C9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76" y="1324255"/>
            <a:ext cx="5401379" cy="53968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5348D-EA3E-4D0B-B94B-4C0A0FB079C3}"/>
              </a:ext>
            </a:extLst>
          </p:cNvPr>
          <p:cNvSpPr txBox="1"/>
          <p:nvPr/>
        </p:nvSpPr>
        <p:spPr>
          <a:xfrm>
            <a:off x="11086169" y="6334780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14/47</a:t>
            </a:r>
          </a:p>
        </p:txBody>
      </p:sp>
    </p:spTree>
    <p:extLst>
      <p:ext uri="{BB962C8B-B14F-4D97-AF65-F5344CB8AC3E}">
        <p14:creationId xmlns:p14="http://schemas.microsoft.com/office/powerpoint/2010/main" val="3005186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711CF-23F4-8A39-A5B9-34857EEEDF70}"/>
              </a:ext>
            </a:extLst>
          </p:cNvPr>
          <p:cNvSpPr txBox="1"/>
          <p:nvPr/>
        </p:nvSpPr>
        <p:spPr>
          <a:xfrm>
            <a:off x="139700" y="215900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3: Geološka istraživanja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D8019-C5C9-C86A-BB20-89FCF70731A8}"/>
              </a:ext>
            </a:extLst>
          </p:cNvPr>
          <p:cNvSpPr txBox="1"/>
          <p:nvPr/>
        </p:nvSpPr>
        <p:spPr>
          <a:xfrm>
            <a:off x="710119" y="954923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1 : 500 000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69716-550C-6128-C9BE-D2C1F0160A28}"/>
              </a:ext>
            </a:extLst>
          </p:cNvPr>
          <p:cNvSpPr txBox="1"/>
          <p:nvPr/>
        </p:nvSpPr>
        <p:spPr>
          <a:xfrm>
            <a:off x="10337800" y="976912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1 : 300 000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8A611-4B1C-6A08-099A-4A34C85134D1}"/>
              </a:ext>
            </a:extLst>
          </p:cNvPr>
          <p:cNvSpPr txBox="1"/>
          <p:nvPr/>
        </p:nvSpPr>
        <p:spPr>
          <a:xfrm>
            <a:off x="7543800" y="339010"/>
            <a:ext cx="450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b="1" dirty="0">
                <a:latin typeface="+mj-lt"/>
              </a:rPr>
              <a:t>(3) INŽENJERSKOGEOLOŠKE KARTE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91784-475C-7DE5-9B4D-17CC57E4A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56" y="1324255"/>
            <a:ext cx="5401380" cy="5399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ED67E5-E5D3-2186-5407-4B0364896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73" y="1324255"/>
            <a:ext cx="5409128" cy="5406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E1E104-E924-EC37-D336-220FFA793C60}"/>
              </a:ext>
            </a:extLst>
          </p:cNvPr>
          <p:cNvSpPr txBox="1"/>
          <p:nvPr/>
        </p:nvSpPr>
        <p:spPr>
          <a:xfrm>
            <a:off x="11086169" y="6334780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15/47</a:t>
            </a:r>
          </a:p>
        </p:txBody>
      </p:sp>
    </p:spTree>
    <p:extLst>
      <p:ext uri="{BB962C8B-B14F-4D97-AF65-F5344CB8AC3E}">
        <p14:creationId xmlns:p14="http://schemas.microsoft.com/office/powerpoint/2010/main" val="1104174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BE72E2-8138-AF95-DEE9-1A6E24F9585B}"/>
              </a:ext>
            </a:extLst>
          </p:cNvPr>
          <p:cNvSpPr txBox="1"/>
          <p:nvPr/>
        </p:nvSpPr>
        <p:spPr>
          <a:xfrm>
            <a:off x="139700" y="215900"/>
            <a:ext cx="858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3: </a:t>
            </a:r>
          </a:p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Geološka istraživanja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44F6AD-BFD7-D1BF-890A-C1D1A7671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85706"/>
            <a:ext cx="6368727" cy="6662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C4FFBC-D736-06E1-78AC-A93E70776040}"/>
              </a:ext>
            </a:extLst>
          </p:cNvPr>
          <p:cNvSpPr txBox="1"/>
          <p:nvPr/>
        </p:nvSpPr>
        <p:spPr>
          <a:xfrm>
            <a:off x="95573" y="1796533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latin typeface="+mj-lt"/>
              </a:rPr>
              <a:t>Karta Grada Zagreba s izvedenom zonacijom </a:t>
            </a:r>
          </a:p>
          <a:p>
            <a:r>
              <a:rPr lang="pl-PL" sz="2400" dirty="0">
                <a:latin typeface="+mj-lt"/>
              </a:rPr>
              <a:t>mjerilo 1:100.000</a:t>
            </a:r>
            <a:endParaRPr lang="hr-HR" sz="24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CD9650-7094-6D8B-634D-4DCB98E4B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3429000"/>
            <a:ext cx="5396008" cy="2311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506638-7FC7-8E2A-C514-2BC4064A3B9E}"/>
              </a:ext>
            </a:extLst>
          </p:cNvPr>
          <p:cNvSpPr txBox="1"/>
          <p:nvPr/>
        </p:nvSpPr>
        <p:spPr>
          <a:xfrm>
            <a:off x="0" y="6280260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16/47</a:t>
            </a:r>
          </a:p>
        </p:txBody>
      </p:sp>
    </p:spTree>
    <p:extLst>
      <p:ext uri="{BB962C8B-B14F-4D97-AF65-F5344CB8AC3E}">
        <p14:creationId xmlns:p14="http://schemas.microsoft.com/office/powerpoint/2010/main" val="45070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711CF-23F4-8A39-A5B9-34857EEEDF70}"/>
              </a:ext>
            </a:extLst>
          </p:cNvPr>
          <p:cNvSpPr txBox="1"/>
          <p:nvPr/>
        </p:nvSpPr>
        <p:spPr>
          <a:xfrm>
            <a:off x="4673601" y="5029200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4: Geotehnička istraživanja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108BB-DF37-9991-5A95-BF37597E32CE}"/>
              </a:ext>
            </a:extLst>
          </p:cNvPr>
          <p:cNvSpPr txBox="1"/>
          <p:nvPr/>
        </p:nvSpPr>
        <p:spPr>
          <a:xfrm>
            <a:off x="6883400" y="5842000"/>
            <a:ext cx="858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Centar Građevinskog Fakulteta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39EB6C-4C1B-FF85-28A1-D8D69BC36032}"/>
              </a:ext>
            </a:extLst>
          </p:cNvPr>
          <p:cNvSpPr txBox="1"/>
          <p:nvPr/>
        </p:nvSpPr>
        <p:spPr>
          <a:xfrm>
            <a:off x="11122476" y="16961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17/47</a:t>
            </a:r>
          </a:p>
        </p:txBody>
      </p:sp>
    </p:spTree>
    <p:extLst>
      <p:ext uri="{BB962C8B-B14F-4D97-AF65-F5344CB8AC3E}">
        <p14:creationId xmlns:p14="http://schemas.microsoft.com/office/powerpoint/2010/main" val="2560116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698C4A27-ED20-3011-17B9-0E8A91751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23" y="1199306"/>
            <a:ext cx="5397820" cy="55173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3F6945-EA8D-2517-E960-48DE9F4ABB9C}"/>
              </a:ext>
            </a:extLst>
          </p:cNvPr>
          <p:cNvSpPr txBox="1"/>
          <p:nvPr/>
        </p:nvSpPr>
        <p:spPr>
          <a:xfrm>
            <a:off x="2672791" y="1094020"/>
            <a:ext cx="6219370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r-Latn-RS"/>
            </a:defPPr>
            <a:lvl1pPr>
              <a:defRPr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dirty="0"/>
              <a:t>Sintezni </a:t>
            </a:r>
            <a:r>
              <a:rPr lang="hr-HR" dirty="0" err="1"/>
              <a:t>litološki</a:t>
            </a:r>
            <a:r>
              <a:rPr lang="hr-HR" dirty="0"/>
              <a:t> stup </a:t>
            </a:r>
          </a:p>
          <a:p>
            <a:pPr algn="ctr">
              <a:lnSpc>
                <a:spcPct val="150000"/>
              </a:lnSpc>
            </a:pPr>
            <a:r>
              <a:rPr lang="hr-HR" dirty="0" err="1"/>
              <a:t>prisavske</a:t>
            </a:r>
            <a:r>
              <a:rPr lang="hr-HR" dirty="0"/>
              <a:t> ravnice</a:t>
            </a:r>
          </a:p>
          <a:p>
            <a:pPr algn="ctr">
              <a:lnSpc>
                <a:spcPct val="150000"/>
              </a:lnSpc>
            </a:pPr>
            <a:r>
              <a:rPr lang="hr-HR" dirty="0"/>
              <a:t> (Jurak i dr., 1998)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28DC01A-1D45-2CE4-8A8C-DF738ACDE0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56657"/>
              </p:ext>
            </p:extLst>
          </p:nvPr>
        </p:nvGraphicFramePr>
        <p:xfrm>
          <a:off x="227125" y="4813300"/>
          <a:ext cx="6413152" cy="2019681"/>
        </p:xfrm>
        <a:graphic>
          <a:graphicData uri="http://schemas.openxmlformats.org/drawingml/2006/table">
            <a:tbl>
              <a:tblPr firstRow="1" firstCol="1" bandRow="1"/>
              <a:tblGrid>
                <a:gridCol w="567930">
                  <a:extLst>
                    <a:ext uri="{9D8B030D-6E8A-4147-A177-3AD203B41FA5}">
                      <a16:colId xmlns:a16="http://schemas.microsoft.com/office/drawing/2014/main" val="1076196191"/>
                    </a:ext>
                  </a:extLst>
                </a:gridCol>
                <a:gridCol w="1343752">
                  <a:extLst>
                    <a:ext uri="{9D8B030D-6E8A-4147-A177-3AD203B41FA5}">
                      <a16:colId xmlns:a16="http://schemas.microsoft.com/office/drawing/2014/main" val="3018941269"/>
                    </a:ext>
                  </a:extLst>
                </a:gridCol>
                <a:gridCol w="996173">
                  <a:extLst>
                    <a:ext uri="{9D8B030D-6E8A-4147-A177-3AD203B41FA5}">
                      <a16:colId xmlns:a16="http://schemas.microsoft.com/office/drawing/2014/main" val="460817854"/>
                    </a:ext>
                  </a:extLst>
                </a:gridCol>
                <a:gridCol w="996829">
                  <a:extLst>
                    <a:ext uri="{9D8B030D-6E8A-4147-A177-3AD203B41FA5}">
                      <a16:colId xmlns:a16="http://schemas.microsoft.com/office/drawing/2014/main" val="2082746858"/>
                    </a:ext>
                  </a:extLst>
                </a:gridCol>
                <a:gridCol w="657120">
                  <a:extLst>
                    <a:ext uri="{9D8B030D-6E8A-4147-A177-3AD203B41FA5}">
                      <a16:colId xmlns:a16="http://schemas.microsoft.com/office/drawing/2014/main" val="1838030065"/>
                    </a:ext>
                  </a:extLst>
                </a:gridCol>
                <a:gridCol w="727292">
                  <a:extLst>
                    <a:ext uri="{9D8B030D-6E8A-4147-A177-3AD203B41FA5}">
                      <a16:colId xmlns:a16="http://schemas.microsoft.com/office/drawing/2014/main" val="708014648"/>
                    </a:ext>
                  </a:extLst>
                </a:gridCol>
                <a:gridCol w="1124056">
                  <a:extLst>
                    <a:ext uri="{9D8B030D-6E8A-4147-A177-3AD203B41FA5}">
                      <a16:colId xmlns:a16="http://schemas.microsoft.com/office/drawing/2014/main" val="32461846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 b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Oznaka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 b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Lokacija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 b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X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 b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Y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 b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Vs</a:t>
                      </a:r>
                      <a:r>
                        <a:rPr lang="hr-HR" sz="1100" b="1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30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 b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Kategorija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 b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Izvor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312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C1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I. Gimnazija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460495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5071029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350 m/s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Uglešić, 2021.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67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C2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Bundek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460617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5071806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334 m/s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Uglešić, 2021.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018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C3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Hilton Garden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461057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5074033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293 m/s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Uglešić, 2021.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005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C4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Arena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456720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5070287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321 m/s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Kvasnička, 2009.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665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C5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HL - Sopot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459861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5070931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357 m/s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CGF d.o.o., 2022.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221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C6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Zavrtnica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461097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5074234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318 m/s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TC d.o.o., 2016.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904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C7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Trg bana J. J.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459398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5074823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357 m/s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TC d.o.o., 2017.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460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C8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Importanne Galleria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459983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5074930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297 m/s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C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1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Plotter"/>
                        </a:rPr>
                        <a:t>IGH d.d., 1994.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Plotter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2949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B4174C-551B-865F-25C1-4F1D21900971}"/>
              </a:ext>
            </a:extLst>
          </p:cNvPr>
          <p:cNvSpPr txBox="1"/>
          <p:nvPr/>
        </p:nvSpPr>
        <p:spPr>
          <a:xfrm>
            <a:off x="2323355" y="3662337"/>
            <a:ext cx="6219370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Dostupni mjereni podaci </a:t>
            </a:r>
          </a:p>
          <a:p>
            <a:pPr algn="ctr">
              <a:lnSpc>
                <a:spcPct val="150000"/>
              </a:lnSpc>
            </a:pPr>
            <a:r>
              <a:rPr lang="hr-H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MASW i </a:t>
            </a:r>
            <a:r>
              <a:rPr lang="hr-HR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downhole</a:t>
            </a:r>
            <a:r>
              <a:rPr lang="hr-H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ispitivanja </a:t>
            </a:r>
          </a:p>
          <a:p>
            <a:pPr algn="ctr">
              <a:lnSpc>
                <a:spcPct val="150000"/>
              </a:lnSpc>
            </a:pPr>
            <a:r>
              <a:rPr lang="hr-H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hr-HR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prisavskoj</a:t>
            </a:r>
            <a:r>
              <a:rPr lang="hr-H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ravnici</a:t>
            </a:r>
          </a:p>
        </p:txBody>
      </p:sp>
      <p:pic>
        <p:nvPicPr>
          <p:cNvPr id="10" name="Slika 1" descr="Slika na kojoj se prikazuje tekst, karta, atlas, dijagram&#10;&#10;Opis je automatski generiran">
            <a:extLst>
              <a:ext uri="{FF2B5EF4-FFF2-40B4-BE49-F238E27FC236}">
                <a16:creationId xmlns:a16="http://schemas.microsoft.com/office/drawing/2014/main" id="{3DEEAFB9-443B-4EAA-9E27-E3BC81F306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09" y="681396"/>
            <a:ext cx="4010291" cy="4002824"/>
          </a:xfrm>
          <a:prstGeom prst="rect">
            <a:avLst/>
          </a:prstGeom>
        </p:spPr>
      </p:pic>
      <p:pic>
        <p:nvPicPr>
          <p:cNvPr id="17" name="Picture 16" descr="A red and yellow circle with a white x in it&#10;&#10;Description automatically generated">
            <a:extLst>
              <a:ext uri="{FF2B5EF4-FFF2-40B4-BE49-F238E27FC236}">
                <a16:creationId xmlns:a16="http://schemas.microsoft.com/office/drawing/2014/main" id="{E6F1778A-40B2-7EE6-E69E-62901B959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12777" r="72782" b="13772"/>
          <a:stretch/>
        </p:blipFill>
        <p:spPr>
          <a:xfrm>
            <a:off x="2147754" y="1767692"/>
            <a:ext cx="576264" cy="526415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F1E21C-04CC-DDDA-F6E4-80B9D7AA70E8}"/>
              </a:ext>
            </a:extLst>
          </p:cNvPr>
          <p:cNvSpPr/>
          <p:nvPr/>
        </p:nvSpPr>
        <p:spPr>
          <a:xfrm>
            <a:off x="428625" y="2347913"/>
            <a:ext cx="3205163" cy="2219325"/>
          </a:xfrm>
          <a:custGeom>
            <a:avLst/>
            <a:gdLst>
              <a:gd name="connsiteX0" fmla="*/ 3205163 w 3205163"/>
              <a:gd name="connsiteY0" fmla="*/ 152400 h 2219325"/>
              <a:gd name="connsiteX1" fmla="*/ 3186113 w 3205163"/>
              <a:gd name="connsiteY1" fmla="*/ 500062 h 2219325"/>
              <a:gd name="connsiteX2" fmla="*/ 2886075 w 3205163"/>
              <a:gd name="connsiteY2" fmla="*/ 300037 h 2219325"/>
              <a:gd name="connsiteX3" fmla="*/ 2652713 w 3205163"/>
              <a:gd name="connsiteY3" fmla="*/ 247650 h 2219325"/>
              <a:gd name="connsiteX4" fmla="*/ 2643188 w 3205163"/>
              <a:gd name="connsiteY4" fmla="*/ 352425 h 2219325"/>
              <a:gd name="connsiteX5" fmla="*/ 2619375 w 3205163"/>
              <a:gd name="connsiteY5" fmla="*/ 400050 h 2219325"/>
              <a:gd name="connsiteX6" fmla="*/ 2509838 w 3205163"/>
              <a:gd name="connsiteY6" fmla="*/ 381000 h 2219325"/>
              <a:gd name="connsiteX7" fmla="*/ 2486025 w 3205163"/>
              <a:gd name="connsiteY7" fmla="*/ 352425 h 2219325"/>
              <a:gd name="connsiteX8" fmla="*/ 2447925 w 3205163"/>
              <a:gd name="connsiteY8" fmla="*/ 371475 h 2219325"/>
              <a:gd name="connsiteX9" fmla="*/ 2447925 w 3205163"/>
              <a:gd name="connsiteY9" fmla="*/ 371475 h 2219325"/>
              <a:gd name="connsiteX10" fmla="*/ 2338388 w 3205163"/>
              <a:gd name="connsiteY10" fmla="*/ 481012 h 2219325"/>
              <a:gd name="connsiteX11" fmla="*/ 2271713 w 3205163"/>
              <a:gd name="connsiteY11" fmla="*/ 561975 h 2219325"/>
              <a:gd name="connsiteX12" fmla="*/ 2143125 w 3205163"/>
              <a:gd name="connsiteY12" fmla="*/ 657225 h 2219325"/>
              <a:gd name="connsiteX13" fmla="*/ 2062163 w 3205163"/>
              <a:gd name="connsiteY13" fmla="*/ 700087 h 2219325"/>
              <a:gd name="connsiteX14" fmla="*/ 1985963 w 3205163"/>
              <a:gd name="connsiteY14" fmla="*/ 666750 h 2219325"/>
              <a:gd name="connsiteX15" fmla="*/ 1971675 w 3205163"/>
              <a:gd name="connsiteY15" fmla="*/ 733425 h 2219325"/>
              <a:gd name="connsiteX16" fmla="*/ 1900238 w 3205163"/>
              <a:gd name="connsiteY16" fmla="*/ 747712 h 2219325"/>
              <a:gd name="connsiteX17" fmla="*/ 1852613 w 3205163"/>
              <a:gd name="connsiteY17" fmla="*/ 790575 h 2219325"/>
              <a:gd name="connsiteX18" fmla="*/ 1833563 w 3205163"/>
              <a:gd name="connsiteY18" fmla="*/ 862012 h 2219325"/>
              <a:gd name="connsiteX19" fmla="*/ 1824038 w 3205163"/>
              <a:gd name="connsiteY19" fmla="*/ 904875 h 2219325"/>
              <a:gd name="connsiteX20" fmla="*/ 1814513 w 3205163"/>
              <a:gd name="connsiteY20" fmla="*/ 1109662 h 2219325"/>
              <a:gd name="connsiteX21" fmla="*/ 1619250 w 3205163"/>
              <a:gd name="connsiteY21" fmla="*/ 1147762 h 2219325"/>
              <a:gd name="connsiteX22" fmla="*/ 1576388 w 3205163"/>
              <a:gd name="connsiteY22" fmla="*/ 1147762 h 2219325"/>
              <a:gd name="connsiteX23" fmla="*/ 1562100 w 3205163"/>
              <a:gd name="connsiteY23" fmla="*/ 1200150 h 2219325"/>
              <a:gd name="connsiteX24" fmla="*/ 1543050 w 3205163"/>
              <a:gd name="connsiteY24" fmla="*/ 1257300 h 2219325"/>
              <a:gd name="connsiteX25" fmla="*/ 1519238 w 3205163"/>
              <a:gd name="connsiteY25" fmla="*/ 1300162 h 2219325"/>
              <a:gd name="connsiteX26" fmla="*/ 1471613 w 3205163"/>
              <a:gd name="connsiteY26" fmla="*/ 1347787 h 2219325"/>
              <a:gd name="connsiteX27" fmla="*/ 1423988 w 3205163"/>
              <a:gd name="connsiteY27" fmla="*/ 1400175 h 2219325"/>
              <a:gd name="connsiteX28" fmla="*/ 1438275 w 3205163"/>
              <a:gd name="connsiteY28" fmla="*/ 1490662 h 2219325"/>
              <a:gd name="connsiteX29" fmla="*/ 1376363 w 3205163"/>
              <a:gd name="connsiteY29" fmla="*/ 1738312 h 2219325"/>
              <a:gd name="connsiteX30" fmla="*/ 1328738 w 3205163"/>
              <a:gd name="connsiteY30" fmla="*/ 1804987 h 2219325"/>
              <a:gd name="connsiteX31" fmla="*/ 1295400 w 3205163"/>
              <a:gd name="connsiteY31" fmla="*/ 1876425 h 2219325"/>
              <a:gd name="connsiteX32" fmla="*/ 1276350 w 3205163"/>
              <a:gd name="connsiteY32" fmla="*/ 2066925 h 2219325"/>
              <a:gd name="connsiteX33" fmla="*/ 1243013 w 3205163"/>
              <a:gd name="connsiteY33" fmla="*/ 2095500 h 2219325"/>
              <a:gd name="connsiteX34" fmla="*/ 1162050 w 3205163"/>
              <a:gd name="connsiteY34" fmla="*/ 2171700 h 2219325"/>
              <a:gd name="connsiteX35" fmla="*/ 1095375 w 3205163"/>
              <a:gd name="connsiteY35" fmla="*/ 2219325 h 2219325"/>
              <a:gd name="connsiteX36" fmla="*/ 1014413 w 3205163"/>
              <a:gd name="connsiteY36" fmla="*/ 2219325 h 2219325"/>
              <a:gd name="connsiteX37" fmla="*/ 942975 w 3205163"/>
              <a:gd name="connsiteY37" fmla="*/ 2181225 h 2219325"/>
              <a:gd name="connsiteX38" fmla="*/ 947738 w 3205163"/>
              <a:gd name="connsiteY38" fmla="*/ 2100262 h 2219325"/>
              <a:gd name="connsiteX39" fmla="*/ 981075 w 3205163"/>
              <a:gd name="connsiteY39" fmla="*/ 2052637 h 2219325"/>
              <a:gd name="connsiteX40" fmla="*/ 881063 w 3205163"/>
              <a:gd name="connsiteY40" fmla="*/ 1990725 h 2219325"/>
              <a:gd name="connsiteX41" fmla="*/ 728663 w 3205163"/>
              <a:gd name="connsiteY41" fmla="*/ 1795462 h 2219325"/>
              <a:gd name="connsiteX42" fmla="*/ 642938 w 3205163"/>
              <a:gd name="connsiteY42" fmla="*/ 1752600 h 2219325"/>
              <a:gd name="connsiteX43" fmla="*/ 538163 w 3205163"/>
              <a:gd name="connsiteY43" fmla="*/ 1728787 h 2219325"/>
              <a:gd name="connsiteX44" fmla="*/ 342900 w 3205163"/>
              <a:gd name="connsiteY44" fmla="*/ 1619250 h 2219325"/>
              <a:gd name="connsiteX45" fmla="*/ 223838 w 3205163"/>
              <a:gd name="connsiteY45" fmla="*/ 1519237 h 2219325"/>
              <a:gd name="connsiteX46" fmla="*/ 76200 w 3205163"/>
              <a:gd name="connsiteY46" fmla="*/ 1466850 h 2219325"/>
              <a:gd name="connsiteX47" fmla="*/ 23813 w 3205163"/>
              <a:gd name="connsiteY47" fmla="*/ 1371600 h 2219325"/>
              <a:gd name="connsiteX48" fmla="*/ 0 w 3205163"/>
              <a:gd name="connsiteY48" fmla="*/ 1162050 h 2219325"/>
              <a:gd name="connsiteX49" fmla="*/ 90488 w 3205163"/>
              <a:gd name="connsiteY49" fmla="*/ 1000125 h 2219325"/>
              <a:gd name="connsiteX50" fmla="*/ 152400 w 3205163"/>
              <a:gd name="connsiteY50" fmla="*/ 947737 h 2219325"/>
              <a:gd name="connsiteX51" fmla="*/ 242888 w 3205163"/>
              <a:gd name="connsiteY51" fmla="*/ 919162 h 2219325"/>
              <a:gd name="connsiteX52" fmla="*/ 342900 w 3205163"/>
              <a:gd name="connsiteY52" fmla="*/ 1019175 h 2219325"/>
              <a:gd name="connsiteX53" fmla="*/ 442913 w 3205163"/>
              <a:gd name="connsiteY53" fmla="*/ 1047750 h 2219325"/>
              <a:gd name="connsiteX54" fmla="*/ 538163 w 3205163"/>
              <a:gd name="connsiteY54" fmla="*/ 1090612 h 2219325"/>
              <a:gd name="connsiteX55" fmla="*/ 595313 w 3205163"/>
              <a:gd name="connsiteY55" fmla="*/ 1114425 h 2219325"/>
              <a:gd name="connsiteX56" fmla="*/ 723900 w 3205163"/>
              <a:gd name="connsiteY56" fmla="*/ 1000125 h 2219325"/>
              <a:gd name="connsiteX57" fmla="*/ 723900 w 3205163"/>
              <a:gd name="connsiteY57" fmla="*/ 938212 h 2219325"/>
              <a:gd name="connsiteX58" fmla="*/ 790575 w 3205163"/>
              <a:gd name="connsiteY58" fmla="*/ 862012 h 2219325"/>
              <a:gd name="connsiteX59" fmla="*/ 823913 w 3205163"/>
              <a:gd name="connsiteY59" fmla="*/ 776287 h 2219325"/>
              <a:gd name="connsiteX60" fmla="*/ 747713 w 3205163"/>
              <a:gd name="connsiteY60" fmla="*/ 719137 h 2219325"/>
              <a:gd name="connsiteX61" fmla="*/ 666750 w 3205163"/>
              <a:gd name="connsiteY61" fmla="*/ 619125 h 2219325"/>
              <a:gd name="connsiteX62" fmla="*/ 614363 w 3205163"/>
              <a:gd name="connsiteY62" fmla="*/ 614362 h 2219325"/>
              <a:gd name="connsiteX63" fmla="*/ 500063 w 3205163"/>
              <a:gd name="connsiteY63" fmla="*/ 623887 h 2219325"/>
              <a:gd name="connsiteX64" fmla="*/ 481013 w 3205163"/>
              <a:gd name="connsiteY64" fmla="*/ 557212 h 2219325"/>
              <a:gd name="connsiteX65" fmla="*/ 381000 w 3205163"/>
              <a:gd name="connsiteY65" fmla="*/ 509587 h 2219325"/>
              <a:gd name="connsiteX66" fmla="*/ 366713 w 3205163"/>
              <a:gd name="connsiteY66" fmla="*/ 471487 h 2219325"/>
              <a:gd name="connsiteX67" fmla="*/ 466725 w 3205163"/>
              <a:gd name="connsiteY67" fmla="*/ 419100 h 2219325"/>
              <a:gd name="connsiteX68" fmla="*/ 504825 w 3205163"/>
              <a:gd name="connsiteY68" fmla="*/ 328612 h 2219325"/>
              <a:gd name="connsiteX69" fmla="*/ 461963 w 3205163"/>
              <a:gd name="connsiteY69" fmla="*/ 261937 h 2219325"/>
              <a:gd name="connsiteX70" fmla="*/ 461963 w 3205163"/>
              <a:gd name="connsiteY70" fmla="*/ 219075 h 2219325"/>
              <a:gd name="connsiteX71" fmla="*/ 433388 w 3205163"/>
              <a:gd name="connsiteY71" fmla="*/ 180975 h 2219325"/>
              <a:gd name="connsiteX72" fmla="*/ 385763 w 3205163"/>
              <a:gd name="connsiteY72" fmla="*/ 71437 h 2219325"/>
              <a:gd name="connsiteX73" fmla="*/ 452438 w 3205163"/>
              <a:gd name="connsiteY73" fmla="*/ 66675 h 2219325"/>
              <a:gd name="connsiteX74" fmla="*/ 828675 w 3205163"/>
              <a:gd name="connsiteY74" fmla="*/ 109537 h 2219325"/>
              <a:gd name="connsiteX75" fmla="*/ 1047750 w 3205163"/>
              <a:gd name="connsiteY75" fmla="*/ 185737 h 2219325"/>
              <a:gd name="connsiteX76" fmla="*/ 1624013 w 3205163"/>
              <a:gd name="connsiteY76" fmla="*/ 109537 h 2219325"/>
              <a:gd name="connsiteX77" fmla="*/ 1905000 w 3205163"/>
              <a:gd name="connsiteY77" fmla="*/ 42862 h 2219325"/>
              <a:gd name="connsiteX78" fmla="*/ 2281238 w 3205163"/>
              <a:gd name="connsiteY78" fmla="*/ 0 h 2219325"/>
              <a:gd name="connsiteX79" fmla="*/ 2790825 w 3205163"/>
              <a:gd name="connsiteY79" fmla="*/ 23812 h 2219325"/>
              <a:gd name="connsiteX80" fmla="*/ 3205163 w 3205163"/>
              <a:gd name="connsiteY80" fmla="*/ 152400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205163" h="2219325">
                <a:moveTo>
                  <a:pt x="3205163" y="152400"/>
                </a:moveTo>
                <a:lnTo>
                  <a:pt x="3186113" y="500062"/>
                </a:lnTo>
                <a:lnTo>
                  <a:pt x="2886075" y="300037"/>
                </a:lnTo>
                <a:lnTo>
                  <a:pt x="2652713" y="247650"/>
                </a:lnTo>
                <a:lnTo>
                  <a:pt x="2643188" y="352425"/>
                </a:lnTo>
                <a:lnTo>
                  <a:pt x="2619375" y="400050"/>
                </a:lnTo>
                <a:lnTo>
                  <a:pt x="2509838" y="381000"/>
                </a:lnTo>
                <a:lnTo>
                  <a:pt x="2486025" y="352425"/>
                </a:lnTo>
                <a:lnTo>
                  <a:pt x="2447925" y="371475"/>
                </a:lnTo>
                <a:lnTo>
                  <a:pt x="2447925" y="371475"/>
                </a:lnTo>
                <a:lnTo>
                  <a:pt x="2338388" y="481012"/>
                </a:lnTo>
                <a:lnTo>
                  <a:pt x="2271713" y="561975"/>
                </a:lnTo>
                <a:lnTo>
                  <a:pt x="2143125" y="657225"/>
                </a:lnTo>
                <a:lnTo>
                  <a:pt x="2062163" y="700087"/>
                </a:lnTo>
                <a:lnTo>
                  <a:pt x="1985963" y="666750"/>
                </a:lnTo>
                <a:lnTo>
                  <a:pt x="1971675" y="733425"/>
                </a:lnTo>
                <a:lnTo>
                  <a:pt x="1900238" y="747712"/>
                </a:lnTo>
                <a:lnTo>
                  <a:pt x="1852613" y="790575"/>
                </a:lnTo>
                <a:lnTo>
                  <a:pt x="1833563" y="862012"/>
                </a:lnTo>
                <a:lnTo>
                  <a:pt x="1824038" y="904875"/>
                </a:lnTo>
                <a:lnTo>
                  <a:pt x="1814513" y="1109662"/>
                </a:lnTo>
                <a:lnTo>
                  <a:pt x="1619250" y="1147762"/>
                </a:lnTo>
                <a:lnTo>
                  <a:pt x="1576388" y="1147762"/>
                </a:lnTo>
                <a:lnTo>
                  <a:pt x="1562100" y="1200150"/>
                </a:lnTo>
                <a:lnTo>
                  <a:pt x="1543050" y="1257300"/>
                </a:lnTo>
                <a:lnTo>
                  <a:pt x="1519238" y="1300162"/>
                </a:lnTo>
                <a:lnTo>
                  <a:pt x="1471613" y="1347787"/>
                </a:lnTo>
                <a:lnTo>
                  <a:pt x="1423988" y="1400175"/>
                </a:lnTo>
                <a:lnTo>
                  <a:pt x="1438275" y="1490662"/>
                </a:lnTo>
                <a:lnTo>
                  <a:pt x="1376363" y="1738312"/>
                </a:lnTo>
                <a:lnTo>
                  <a:pt x="1328738" y="1804987"/>
                </a:lnTo>
                <a:lnTo>
                  <a:pt x="1295400" y="1876425"/>
                </a:lnTo>
                <a:lnTo>
                  <a:pt x="1276350" y="2066925"/>
                </a:lnTo>
                <a:lnTo>
                  <a:pt x="1243013" y="2095500"/>
                </a:lnTo>
                <a:lnTo>
                  <a:pt x="1162050" y="2171700"/>
                </a:lnTo>
                <a:lnTo>
                  <a:pt x="1095375" y="2219325"/>
                </a:lnTo>
                <a:lnTo>
                  <a:pt x="1014413" y="2219325"/>
                </a:lnTo>
                <a:lnTo>
                  <a:pt x="942975" y="2181225"/>
                </a:lnTo>
                <a:lnTo>
                  <a:pt x="947738" y="2100262"/>
                </a:lnTo>
                <a:lnTo>
                  <a:pt x="981075" y="2052637"/>
                </a:lnTo>
                <a:lnTo>
                  <a:pt x="881063" y="1990725"/>
                </a:lnTo>
                <a:lnTo>
                  <a:pt x="728663" y="1795462"/>
                </a:lnTo>
                <a:lnTo>
                  <a:pt x="642938" y="1752600"/>
                </a:lnTo>
                <a:lnTo>
                  <a:pt x="538163" y="1728787"/>
                </a:lnTo>
                <a:lnTo>
                  <a:pt x="342900" y="1619250"/>
                </a:lnTo>
                <a:lnTo>
                  <a:pt x="223838" y="1519237"/>
                </a:lnTo>
                <a:lnTo>
                  <a:pt x="76200" y="1466850"/>
                </a:lnTo>
                <a:lnTo>
                  <a:pt x="23813" y="1371600"/>
                </a:lnTo>
                <a:lnTo>
                  <a:pt x="0" y="1162050"/>
                </a:lnTo>
                <a:lnTo>
                  <a:pt x="90488" y="1000125"/>
                </a:lnTo>
                <a:lnTo>
                  <a:pt x="152400" y="947737"/>
                </a:lnTo>
                <a:lnTo>
                  <a:pt x="242888" y="919162"/>
                </a:lnTo>
                <a:lnTo>
                  <a:pt x="342900" y="1019175"/>
                </a:lnTo>
                <a:lnTo>
                  <a:pt x="442913" y="1047750"/>
                </a:lnTo>
                <a:lnTo>
                  <a:pt x="538163" y="1090612"/>
                </a:lnTo>
                <a:lnTo>
                  <a:pt x="595313" y="1114425"/>
                </a:lnTo>
                <a:lnTo>
                  <a:pt x="723900" y="1000125"/>
                </a:lnTo>
                <a:lnTo>
                  <a:pt x="723900" y="938212"/>
                </a:lnTo>
                <a:lnTo>
                  <a:pt x="790575" y="862012"/>
                </a:lnTo>
                <a:lnTo>
                  <a:pt x="823913" y="776287"/>
                </a:lnTo>
                <a:lnTo>
                  <a:pt x="747713" y="719137"/>
                </a:lnTo>
                <a:lnTo>
                  <a:pt x="666750" y="619125"/>
                </a:lnTo>
                <a:lnTo>
                  <a:pt x="614363" y="614362"/>
                </a:lnTo>
                <a:lnTo>
                  <a:pt x="500063" y="623887"/>
                </a:lnTo>
                <a:lnTo>
                  <a:pt x="481013" y="557212"/>
                </a:lnTo>
                <a:lnTo>
                  <a:pt x="381000" y="509587"/>
                </a:lnTo>
                <a:lnTo>
                  <a:pt x="366713" y="471487"/>
                </a:lnTo>
                <a:lnTo>
                  <a:pt x="466725" y="419100"/>
                </a:lnTo>
                <a:lnTo>
                  <a:pt x="504825" y="328612"/>
                </a:lnTo>
                <a:lnTo>
                  <a:pt x="461963" y="261937"/>
                </a:lnTo>
                <a:lnTo>
                  <a:pt x="461963" y="219075"/>
                </a:lnTo>
                <a:lnTo>
                  <a:pt x="433388" y="180975"/>
                </a:lnTo>
                <a:lnTo>
                  <a:pt x="385763" y="71437"/>
                </a:lnTo>
                <a:lnTo>
                  <a:pt x="452438" y="66675"/>
                </a:lnTo>
                <a:lnTo>
                  <a:pt x="828675" y="109537"/>
                </a:lnTo>
                <a:lnTo>
                  <a:pt x="1047750" y="185737"/>
                </a:lnTo>
                <a:lnTo>
                  <a:pt x="1624013" y="109537"/>
                </a:lnTo>
                <a:lnTo>
                  <a:pt x="1905000" y="42862"/>
                </a:lnTo>
                <a:lnTo>
                  <a:pt x="2281238" y="0"/>
                </a:lnTo>
                <a:lnTo>
                  <a:pt x="2790825" y="23812"/>
                </a:lnTo>
                <a:lnTo>
                  <a:pt x="3205163" y="15240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0" name="Picture 19" descr="A red circle with a white question mark&#10;&#10;Description automatically generated">
            <a:extLst>
              <a:ext uri="{FF2B5EF4-FFF2-40B4-BE49-F238E27FC236}">
                <a16:creationId xmlns:a16="http://schemas.microsoft.com/office/drawing/2014/main" id="{E2CC0195-3774-975F-E825-BFA1B81C4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84" y="2944199"/>
            <a:ext cx="484801" cy="484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4C854-5236-1EC9-408A-5DF948F3D0FA}"/>
              </a:ext>
            </a:extLst>
          </p:cNvPr>
          <p:cNvSpPr txBox="1"/>
          <p:nvPr/>
        </p:nvSpPr>
        <p:spPr>
          <a:xfrm>
            <a:off x="0" y="-20452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4: Geotehnička istraživanja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A97A3DD-C7AD-9824-2267-0947D0B0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318" y="-70582"/>
            <a:ext cx="12247709" cy="1325563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hr-HR" sz="2800" dirty="0"/>
              <a:t>Amplifikacija </a:t>
            </a:r>
            <a:br>
              <a:rPr lang="hr-HR" sz="2800" dirty="0"/>
            </a:br>
            <a:r>
              <a:rPr lang="hr-HR" sz="2800" dirty="0"/>
              <a:t>potresnog spektra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69DEA-6D17-C6F3-B866-972564B344C6}"/>
              </a:ext>
            </a:extLst>
          </p:cNvPr>
          <p:cNvSpPr txBox="1"/>
          <p:nvPr/>
        </p:nvSpPr>
        <p:spPr>
          <a:xfrm>
            <a:off x="11086169" y="6334780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18/47</a:t>
            </a:r>
          </a:p>
        </p:txBody>
      </p:sp>
    </p:spTree>
    <p:extLst>
      <p:ext uri="{BB962C8B-B14F-4D97-AF65-F5344CB8AC3E}">
        <p14:creationId xmlns:p14="http://schemas.microsoft.com/office/powerpoint/2010/main" val="315753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D193B-BBD3-5685-FDF5-AE23939D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00" y="-15293"/>
            <a:ext cx="6578601" cy="6873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13703C-0985-62C0-DDD9-241D7A21B388}"/>
              </a:ext>
            </a:extLst>
          </p:cNvPr>
          <p:cNvSpPr txBox="1"/>
          <p:nvPr/>
        </p:nvSpPr>
        <p:spPr>
          <a:xfrm>
            <a:off x="0" y="2284274"/>
            <a:ext cx="5359400" cy="189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latin typeface="+mj-lt"/>
                <a:cs typeface="Arial" panose="020B0604020202020204" pitchFamily="34" charset="0"/>
              </a:rPr>
              <a:t>U </a:t>
            </a:r>
            <a:r>
              <a:rPr lang="hr-HR" sz="2000" dirty="0" err="1">
                <a:latin typeface="+mj-lt"/>
                <a:cs typeface="Arial" panose="020B0604020202020204" pitchFamily="34" charset="0"/>
              </a:rPr>
              <a:t>prisavskoj</a:t>
            </a:r>
            <a:r>
              <a:rPr lang="hr-HR" sz="2000" dirty="0">
                <a:latin typeface="+mj-lt"/>
                <a:cs typeface="Arial" panose="020B0604020202020204" pitchFamily="34" charset="0"/>
              </a:rPr>
              <a:t> ravnici lokalno su moguće i pojave tipa tla D i S2 (tla podložna </a:t>
            </a:r>
            <a:r>
              <a:rPr lang="hr-HR" sz="2000" dirty="0" err="1">
                <a:latin typeface="+mj-lt"/>
                <a:cs typeface="Arial" panose="020B0604020202020204" pitchFamily="34" charset="0"/>
              </a:rPr>
              <a:t>likvefakciji</a:t>
            </a:r>
            <a:r>
              <a:rPr lang="hr-HR" sz="2000" dirty="0">
                <a:latin typeface="+mj-lt"/>
                <a:cs typeface="Arial" panose="020B0604020202020204" pitchFamily="34" charset="0"/>
              </a:rPr>
              <a:t>), zbog čega je potrebno provesti detaljne istražne radove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8E0605-2E55-08FE-584B-6D10F1520C82}"/>
              </a:ext>
            </a:extLst>
          </p:cNvPr>
          <p:cNvSpPr txBox="1"/>
          <p:nvPr/>
        </p:nvSpPr>
        <p:spPr>
          <a:xfrm>
            <a:off x="5613400" y="6392085"/>
            <a:ext cx="619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/>
              <a:t>Bačić i dr. (2023)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1A97BB-A2D2-0A55-088F-BC6BF74E3229}"/>
              </a:ext>
            </a:extLst>
          </p:cNvPr>
          <p:cNvSpPr txBox="1"/>
          <p:nvPr/>
        </p:nvSpPr>
        <p:spPr>
          <a:xfrm>
            <a:off x="3411" y="169684"/>
            <a:ext cx="858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4: Geotehnička </a:t>
            </a:r>
          </a:p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               istraživanja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90AA1E-0AB9-70BB-C099-0D814D95BCB2}"/>
              </a:ext>
            </a:extLst>
          </p:cNvPr>
          <p:cNvSpPr txBox="1"/>
          <p:nvPr/>
        </p:nvSpPr>
        <p:spPr>
          <a:xfrm>
            <a:off x="10957582" y="0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19/47</a:t>
            </a:r>
          </a:p>
        </p:txBody>
      </p:sp>
    </p:spTree>
    <p:extLst>
      <p:ext uri="{BB962C8B-B14F-4D97-AF65-F5344CB8AC3E}">
        <p14:creationId xmlns:p14="http://schemas.microsoft.com/office/powerpoint/2010/main" val="85791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26" y="-30302"/>
            <a:ext cx="10515600" cy="1325563"/>
          </a:xfrm>
        </p:spPr>
        <p:txBody>
          <a:bodyPr/>
          <a:lstStyle/>
          <a:p>
            <a:r>
              <a:rPr lang="hr-HR" dirty="0"/>
              <a:t>Sadržaj – Aktivnost 2: 8 elaborata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2B436F-2903-3D6B-E343-BA519B30B726}"/>
              </a:ext>
            </a:extLst>
          </p:cNvPr>
          <p:cNvSpPr txBox="1"/>
          <p:nvPr/>
        </p:nvSpPr>
        <p:spPr>
          <a:xfrm>
            <a:off x="11305219" y="6334780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2/47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62A31-A881-507B-5E12-41B0532C247D}"/>
              </a:ext>
            </a:extLst>
          </p:cNvPr>
          <p:cNvSpPr/>
          <p:nvPr/>
        </p:nvSpPr>
        <p:spPr>
          <a:xfrm>
            <a:off x="4527305" y="2291243"/>
            <a:ext cx="3112546" cy="3062914"/>
          </a:xfrm>
          <a:prstGeom prst="ellipse">
            <a:avLst/>
          </a:prstGeom>
          <a:blipFill dpi="0" rotWithShape="1">
            <a:blip r:embed="rId2"/>
            <a:srcRect/>
            <a:stretch>
              <a:fillRect t="1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610DD6-DA44-A0C4-9E8D-488553566A87}"/>
              </a:ext>
            </a:extLst>
          </p:cNvPr>
          <p:cNvSpPr/>
          <p:nvPr/>
        </p:nvSpPr>
        <p:spPr>
          <a:xfrm>
            <a:off x="4525401" y="2291243"/>
            <a:ext cx="3112546" cy="3062914"/>
          </a:xfrm>
          <a:prstGeom prst="ellipse">
            <a:avLst/>
          </a:prstGeom>
          <a:blipFill dpi="0" rotWithShape="1">
            <a:blip r:embed="rId3">
              <a:alphaModFix amt="28000"/>
            </a:blip>
            <a:srcRect/>
            <a:stretch>
              <a:fillRect t="1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BBC763-89A6-0F6D-736A-AA2DFBDD7220}"/>
              </a:ext>
            </a:extLst>
          </p:cNvPr>
          <p:cNvSpPr/>
          <p:nvPr/>
        </p:nvSpPr>
        <p:spPr>
          <a:xfrm>
            <a:off x="6215798" y="1086550"/>
            <a:ext cx="2133564" cy="8914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GB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ELABORAT</a:t>
            </a:r>
          </a:p>
          <a:p>
            <a:pPr algn="r"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SEIZMIČKA </a:t>
            </a:r>
          </a:p>
          <a:p>
            <a:pPr algn="r"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ISTRAŽIVANJA</a:t>
            </a:r>
          </a:p>
          <a:p>
            <a:pPr algn="r"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FAZA II</a:t>
            </a:r>
            <a:endParaRPr lang="hr-HR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455134-E113-5DFA-8F1E-50095ACB34F4}"/>
              </a:ext>
            </a:extLst>
          </p:cNvPr>
          <p:cNvSpPr/>
          <p:nvPr/>
        </p:nvSpPr>
        <p:spPr>
          <a:xfrm>
            <a:off x="3814950" y="1078707"/>
            <a:ext cx="2133564" cy="8914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ELABORAT</a:t>
            </a:r>
          </a:p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SEIZMIČKA </a:t>
            </a:r>
          </a:p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ISTRAŽIVANJA</a:t>
            </a:r>
          </a:p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FAZA I</a:t>
            </a:r>
            <a:endParaRPr lang="hr-HR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E7E5CE-C32B-3B53-4181-11663D43D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68" r="59482" b="9642"/>
          <a:stretch/>
        </p:blipFill>
        <p:spPr>
          <a:xfrm>
            <a:off x="6269784" y="1196844"/>
            <a:ext cx="732294" cy="692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8DC510-32B9-5EC0-D18A-255D183B1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20"/>
          <a:stretch/>
        </p:blipFill>
        <p:spPr>
          <a:xfrm>
            <a:off x="5082549" y="1127355"/>
            <a:ext cx="773495" cy="8312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BB6F42-8740-C5C5-1E2C-E04B5D0E5D8F}"/>
              </a:ext>
            </a:extLst>
          </p:cNvPr>
          <p:cNvSpPr/>
          <p:nvPr/>
        </p:nvSpPr>
        <p:spPr>
          <a:xfrm>
            <a:off x="8086176" y="2555973"/>
            <a:ext cx="2190407" cy="8914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GB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ELABORAT</a:t>
            </a:r>
          </a:p>
          <a:p>
            <a:pPr algn="r"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GEOTEHNIKA</a:t>
            </a:r>
            <a:endParaRPr lang="hr-HR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CA5AE1-93AB-ACD6-1D6F-0662EA1200D3}"/>
              </a:ext>
            </a:extLst>
          </p:cNvPr>
          <p:cNvSpPr/>
          <p:nvPr/>
        </p:nvSpPr>
        <p:spPr>
          <a:xfrm>
            <a:off x="1861170" y="2576791"/>
            <a:ext cx="2181478" cy="8914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ELABORAT</a:t>
            </a:r>
          </a:p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GEOLOGIJA</a:t>
            </a:r>
          </a:p>
        </p:txBody>
      </p:sp>
      <p:pic>
        <p:nvPicPr>
          <p:cNvPr id="16" name="Picture 1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7DFF236-288B-8EA6-987E-285AD6C256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44" y="2685824"/>
            <a:ext cx="673356" cy="673356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032348-275B-A1F2-F3C8-A26DC2E60C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443" y="2728050"/>
            <a:ext cx="596725" cy="52679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ADEA6B-F9C8-8A4E-1103-7DFFAE7953A0}"/>
              </a:ext>
            </a:extLst>
          </p:cNvPr>
          <p:cNvSpPr/>
          <p:nvPr/>
        </p:nvSpPr>
        <p:spPr>
          <a:xfrm>
            <a:off x="1859267" y="4210832"/>
            <a:ext cx="2181477" cy="8914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ELABORAT</a:t>
            </a:r>
          </a:p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GRAĐEVINARSTVO</a:t>
            </a:r>
          </a:p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VISOKOGRADNJA</a:t>
            </a:r>
            <a:endParaRPr lang="hr-HR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3BBBE4-1B1F-FC41-47B9-735D61614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9385" y="4315442"/>
            <a:ext cx="644649" cy="66573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11AEFB5-1ABE-EFA5-D3FC-3681CA9998D1}"/>
              </a:ext>
            </a:extLst>
          </p:cNvPr>
          <p:cNvSpPr/>
          <p:nvPr/>
        </p:nvSpPr>
        <p:spPr>
          <a:xfrm>
            <a:off x="8051191" y="4190346"/>
            <a:ext cx="2190407" cy="8914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GB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ELABORAT</a:t>
            </a:r>
          </a:p>
          <a:p>
            <a:pPr algn="r"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GRAĐEVINARSTVO</a:t>
            </a:r>
          </a:p>
          <a:p>
            <a:pPr algn="r"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INŽ. GRAĐEVINE</a:t>
            </a:r>
            <a:endParaRPr lang="hr-HR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278489-D1C3-946E-B394-C7D84D0B3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3368" y="4365505"/>
            <a:ext cx="733338" cy="541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D16F4FD-D2FB-43CE-5E6F-618BE3D5597F}"/>
              </a:ext>
            </a:extLst>
          </p:cNvPr>
          <p:cNvSpPr/>
          <p:nvPr/>
        </p:nvSpPr>
        <p:spPr>
          <a:xfrm>
            <a:off x="6215798" y="5749616"/>
            <a:ext cx="2133564" cy="8914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GB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ELABORAT</a:t>
            </a:r>
          </a:p>
          <a:p>
            <a:pPr algn="r"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KARTOGRAFIJA</a:t>
            </a:r>
            <a:endParaRPr lang="hr-HR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12B9AA-A102-94F2-2BDF-991E87090EE4}"/>
              </a:ext>
            </a:extLst>
          </p:cNvPr>
          <p:cNvSpPr/>
          <p:nvPr/>
        </p:nvSpPr>
        <p:spPr>
          <a:xfrm>
            <a:off x="3814950" y="5741773"/>
            <a:ext cx="2133564" cy="8914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ELABORAT</a:t>
            </a:r>
          </a:p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KULTURNA </a:t>
            </a:r>
          </a:p>
          <a:p>
            <a:pPr>
              <a:lnSpc>
                <a:spcPct val="150000"/>
              </a:lnSpc>
            </a:pPr>
            <a:r>
              <a:rPr lang="en-GB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DOBRA</a:t>
            </a:r>
            <a:endParaRPr lang="hr-HR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CDA29E-7FC1-9095-2F82-CBA3E556C5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6068" y="5874596"/>
            <a:ext cx="743156" cy="6414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3368BE-C65E-A3F2-EE84-7A07E88D24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7771" y="5825866"/>
            <a:ext cx="670020" cy="72323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83299D-7490-FCE9-AC12-7124557659AA}"/>
              </a:ext>
            </a:extLst>
          </p:cNvPr>
          <p:cNvCxnSpPr>
            <a:stCxn id="11" idx="2"/>
          </p:cNvCxnSpPr>
          <p:nvPr/>
        </p:nvCxnSpPr>
        <p:spPr>
          <a:xfrm>
            <a:off x="4881732" y="1970129"/>
            <a:ext cx="354233" cy="5756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452889A-F3AB-729C-4D88-14A5E5A4DD84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042648" y="3022502"/>
            <a:ext cx="7416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C51696-EC53-C81F-B250-234A9C54B30E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970442" y="1977972"/>
            <a:ext cx="312138" cy="582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19548A-EECE-A47C-5CAD-0CDC174B0359}"/>
              </a:ext>
            </a:extLst>
          </p:cNvPr>
          <p:cNvCxnSpPr>
            <a:cxnSpLocks/>
          </p:cNvCxnSpPr>
          <p:nvPr/>
        </p:nvCxnSpPr>
        <p:spPr>
          <a:xfrm flipH="1">
            <a:off x="7422983" y="3022502"/>
            <a:ext cx="6282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C222B8-9B88-6FDB-74D4-63BD688A5A41}"/>
              </a:ext>
            </a:extLst>
          </p:cNvPr>
          <p:cNvCxnSpPr>
            <a:cxnSpLocks/>
          </p:cNvCxnSpPr>
          <p:nvPr/>
        </p:nvCxnSpPr>
        <p:spPr>
          <a:xfrm flipH="1">
            <a:off x="7422983" y="4636057"/>
            <a:ext cx="6282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F852759-7B20-BD47-B7C8-E641856B6E4A}"/>
              </a:ext>
            </a:extLst>
          </p:cNvPr>
          <p:cNvCxnSpPr>
            <a:cxnSpLocks/>
          </p:cNvCxnSpPr>
          <p:nvPr/>
        </p:nvCxnSpPr>
        <p:spPr>
          <a:xfrm>
            <a:off x="4042646" y="4668787"/>
            <a:ext cx="7416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8D79081-126A-60F1-AB5E-3304C8D0B350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4881732" y="5102254"/>
            <a:ext cx="376068" cy="6395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82CA38D-D37C-729B-6D33-4C95FA75D232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951505" y="5095933"/>
            <a:ext cx="331075" cy="6536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1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780CC-383B-5FBD-6F1C-35BB1B530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3" y="1662807"/>
            <a:ext cx="4572000" cy="4450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B2A5B3-132D-ACFA-40D0-D225E5028644}"/>
              </a:ext>
            </a:extLst>
          </p:cNvPr>
          <p:cNvSpPr txBox="1"/>
          <p:nvPr/>
        </p:nvSpPr>
        <p:spPr>
          <a:xfrm>
            <a:off x="149222" y="6168762"/>
            <a:ext cx="5032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 err="1">
                <a:latin typeface="+mj-lt"/>
              </a:rPr>
              <a:t>Likvefakcija</a:t>
            </a:r>
            <a:r>
              <a:rPr lang="hr-HR" dirty="0">
                <a:latin typeface="+mj-lt"/>
              </a:rPr>
              <a:t> – </a:t>
            </a:r>
          </a:p>
          <a:p>
            <a:pPr algn="just"/>
            <a:r>
              <a:rPr lang="hr-HR" dirty="0">
                <a:latin typeface="+mj-lt"/>
              </a:rPr>
              <a:t>      potrebna istraživanja (pijesak i šljunak?)</a:t>
            </a:r>
            <a:endParaRPr lang="hr-HR" i="1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7BE69F-6B05-6A46-8F62-60302C720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0"/>
            <a:ext cx="7010399" cy="6833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688507-EB1A-CEEC-2760-844410E4D2BE}"/>
              </a:ext>
            </a:extLst>
          </p:cNvPr>
          <p:cNvSpPr txBox="1"/>
          <p:nvPr/>
        </p:nvSpPr>
        <p:spPr>
          <a:xfrm>
            <a:off x="5181601" y="6379385"/>
            <a:ext cx="619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/>
              <a:t>Bačić i dr. (2023)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2D18FE-9F5A-182F-35B6-646708574BFE}"/>
              </a:ext>
            </a:extLst>
          </p:cNvPr>
          <p:cNvSpPr txBox="1"/>
          <p:nvPr/>
        </p:nvSpPr>
        <p:spPr>
          <a:xfrm>
            <a:off x="368298" y="1493123"/>
            <a:ext cx="4594225" cy="10284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r-HR" sz="1400" dirty="0"/>
              <a:t>Povijesna karta Zagreba 1783/1784 - list 27 (</a:t>
            </a:r>
            <a:r>
              <a:rPr lang="hr-HR" sz="1400" dirty="0" err="1"/>
              <a:t>Österreichisches</a:t>
            </a:r>
            <a:r>
              <a:rPr lang="hr-HR" sz="1400" dirty="0"/>
              <a:t> </a:t>
            </a:r>
            <a:r>
              <a:rPr lang="hr-HR" sz="1400" dirty="0" err="1"/>
              <a:t>Staatsar</a:t>
            </a:r>
            <a:r>
              <a:rPr lang="hr-HR" sz="1400" dirty="0"/>
              <a:t>.) – lokacija pojave </a:t>
            </a:r>
            <a:r>
              <a:rPr lang="hr-HR" sz="1400" dirty="0" err="1"/>
              <a:t>likvefakcije</a:t>
            </a:r>
            <a:r>
              <a:rPr lang="hr-HR" sz="1400" dirty="0"/>
              <a:t> </a:t>
            </a:r>
            <a:r>
              <a:rPr lang="hr-HR" sz="1400" b="1" dirty="0"/>
              <a:t>Resnik, </a:t>
            </a:r>
            <a:r>
              <a:rPr lang="hr-HR" sz="1400" b="1" dirty="0" err="1"/>
              <a:t>Drenje</a:t>
            </a:r>
            <a:r>
              <a:rPr lang="hr-HR" sz="1400" b="1" dirty="0"/>
              <a:t>, </a:t>
            </a:r>
            <a:r>
              <a:rPr lang="hr-HR" sz="1400" b="1" dirty="0" err="1"/>
              <a:t>Nart</a:t>
            </a:r>
            <a:r>
              <a:rPr lang="hr-HR" sz="1400" b="1" dirty="0"/>
              <a:t> </a:t>
            </a:r>
            <a:r>
              <a:rPr lang="hr-HR" sz="1400" dirty="0"/>
              <a:t> </a:t>
            </a:r>
          </a:p>
          <a:p>
            <a:pPr algn="r">
              <a:lnSpc>
                <a:spcPct val="150000"/>
              </a:lnSpc>
            </a:pPr>
            <a:r>
              <a:rPr lang="hr-HR" sz="1400" dirty="0"/>
              <a:t>(Torbar, 1882)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9578A0-73DB-52D8-98CB-51EE6654E3AE}"/>
              </a:ext>
            </a:extLst>
          </p:cNvPr>
          <p:cNvSpPr txBox="1"/>
          <p:nvPr/>
        </p:nvSpPr>
        <p:spPr>
          <a:xfrm>
            <a:off x="3411" y="169684"/>
            <a:ext cx="858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4: Geotehnička </a:t>
            </a:r>
          </a:p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               istraživanja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0F34990-98FF-AB66-378A-1AF702846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4993" y="-353253"/>
            <a:ext cx="12247709" cy="1325563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hr-HR" sz="2800" b="1" dirty="0" err="1"/>
              <a:t>Likvefakcija</a:t>
            </a:r>
            <a:endParaRPr lang="hr-HR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1438E-256D-5E6C-6C72-103DAE92D7B3}"/>
              </a:ext>
            </a:extLst>
          </p:cNvPr>
          <p:cNvSpPr txBox="1"/>
          <p:nvPr/>
        </p:nvSpPr>
        <p:spPr>
          <a:xfrm>
            <a:off x="11122476" y="109283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20/47</a:t>
            </a:r>
          </a:p>
        </p:txBody>
      </p:sp>
    </p:spTree>
    <p:extLst>
      <p:ext uri="{BB962C8B-B14F-4D97-AF65-F5344CB8AC3E}">
        <p14:creationId xmlns:p14="http://schemas.microsoft.com/office/powerpoint/2010/main" val="341879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">
            <a:extLst>
              <a:ext uri="{FF2B5EF4-FFF2-40B4-BE49-F238E27FC236}">
                <a16:creationId xmlns:a16="http://schemas.microsoft.com/office/drawing/2014/main" id="{9BF84F98-FCC9-915D-A0FB-AD0D48F53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6905"/>
            <a:ext cx="12093649" cy="272010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47200" y="-144493"/>
            <a:ext cx="12247709" cy="1325563"/>
          </a:xfrm>
        </p:spPr>
        <p:txBody>
          <a:bodyPr>
            <a:normAutofit/>
          </a:bodyPr>
          <a:lstStyle/>
          <a:p>
            <a:r>
              <a:rPr lang="hr-HR" sz="2800" b="1" dirty="0">
                <a:latin typeface="+mj-lt"/>
              </a:rPr>
              <a:t>Potencijal klizanja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7A295-B04F-2FFF-4E24-EE9D1CF667F6}"/>
              </a:ext>
            </a:extLst>
          </p:cNvPr>
          <p:cNvSpPr txBox="1"/>
          <p:nvPr/>
        </p:nvSpPr>
        <p:spPr>
          <a:xfrm>
            <a:off x="0" y="1071544"/>
            <a:ext cx="12103100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+mj-lt"/>
              </a:rPr>
              <a:t>Problematika pojave klizišta na širem području grada Zagreba, naročito na južnim obroncima Medvednice, prepoznata je već desetljećima </a:t>
            </a:r>
            <a:r>
              <a:rPr lang="pl-PL" dirty="0">
                <a:latin typeface="+mj-lt"/>
              </a:rPr>
              <a:t>Polak i dr. (1979), Nonveiller, (1987), Ortolan i dr. (2008), Podolszki (2014) te Miklin i dr. (2018) </a:t>
            </a:r>
            <a:endParaRPr lang="hr-HR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+mj-lt"/>
              </a:rPr>
              <a:t>''Odluka o donošenju Prostornog plana grada Zagreba'' iz 2001. godine → za utvrđivanje stabilnosti padine u prirodnim uvjetima, potrebno pobliže utvrditi (ili realno procijeniti) relevantne elemente nestabilnosti. Obrađen je veliki broj klizišta.</a:t>
            </a:r>
          </a:p>
        </p:txBody>
      </p:sp>
      <p:pic>
        <p:nvPicPr>
          <p:cNvPr id="9" name="Slika 7" descr="Slika na kojoj se prikazuje tekst, dijagram, radnja, snimka zaslona&#10;&#10;Opis je automatski generiran">
            <a:extLst>
              <a:ext uri="{FF2B5EF4-FFF2-40B4-BE49-F238E27FC236}">
                <a16:creationId xmlns:a16="http://schemas.microsoft.com/office/drawing/2014/main" id="{11FC0412-B01C-8C15-23CF-B07621780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38" y="3858542"/>
            <a:ext cx="9839511" cy="27084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6060B1-907F-8BE2-A724-DED94FC8D8B9}"/>
              </a:ext>
            </a:extLst>
          </p:cNvPr>
          <p:cNvSpPr txBox="1"/>
          <p:nvPr/>
        </p:nvSpPr>
        <p:spPr>
          <a:xfrm>
            <a:off x="10410825" y="3424515"/>
            <a:ext cx="621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+mj-lt"/>
              </a:rPr>
              <a:t>(</a:t>
            </a:r>
            <a:r>
              <a:rPr lang="hr-HR" dirty="0" err="1">
                <a:latin typeface="+mj-lt"/>
              </a:rPr>
              <a:t>Krkač</a:t>
            </a:r>
            <a:r>
              <a:rPr lang="hr-HR" dirty="0">
                <a:latin typeface="+mj-lt"/>
              </a:rPr>
              <a:t> i dr., 2021)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CF58B-7962-7BDE-CEF4-1CBD77E2D2CC}"/>
              </a:ext>
            </a:extLst>
          </p:cNvPr>
          <p:cNvSpPr txBox="1"/>
          <p:nvPr/>
        </p:nvSpPr>
        <p:spPr>
          <a:xfrm>
            <a:off x="-9451" y="3489210"/>
            <a:ext cx="621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+mj-lt"/>
              </a:rPr>
              <a:t>GEOPORTAL ZGB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70E7E-A08B-62D2-F498-413B8ED89E2D}"/>
              </a:ext>
            </a:extLst>
          </p:cNvPr>
          <p:cNvSpPr txBox="1"/>
          <p:nvPr/>
        </p:nvSpPr>
        <p:spPr>
          <a:xfrm>
            <a:off x="9451" y="72856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4: Geotehnička istraživanja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C5D98-0C10-B92E-0741-A1C1226061AF}"/>
              </a:ext>
            </a:extLst>
          </p:cNvPr>
          <p:cNvSpPr txBox="1"/>
          <p:nvPr/>
        </p:nvSpPr>
        <p:spPr>
          <a:xfrm>
            <a:off x="11086169" y="6334780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21/47</a:t>
            </a:r>
          </a:p>
        </p:txBody>
      </p:sp>
    </p:spTree>
    <p:extLst>
      <p:ext uri="{BB962C8B-B14F-4D97-AF65-F5344CB8AC3E}">
        <p14:creationId xmlns:p14="http://schemas.microsoft.com/office/powerpoint/2010/main" val="23256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51700" y="355519"/>
            <a:ext cx="12247709" cy="1325563"/>
          </a:xfrm>
        </p:spPr>
        <p:txBody>
          <a:bodyPr>
            <a:normAutofit/>
          </a:bodyPr>
          <a:lstStyle/>
          <a:p>
            <a:r>
              <a:rPr lang="hr-HR" sz="2800" dirty="0"/>
              <a:t>Smjernice za buduća istraživanja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75505-CC44-C0E8-79AD-E405065817B5}"/>
              </a:ext>
            </a:extLst>
          </p:cNvPr>
          <p:cNvSpPr txBox="1"/>
          <p:nvPr/>
        </p:nvSpPr>
        <p:spPr>
          <a:xfrm>
            <a:off x="88900" y="1223963"/>
            <a:ext cx="1180147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rgbClr val="C00000"/>
                </a:solidFill>
              </a:rPr>
              <a:t>Prva (I) faza istraživanja → </a:t>
            </a:r>
            <a:r>
              <a:rPr lang="hr-HR" dirty="0"/>
              <a:t>provedba sveobuhvatnih istražnih radova na neistraženom području Zagreba, tj. na 465 km</a:t>
            </a:r>
            <a:r>
              <a:rPr lang="hr-HR" baseline="30000" dirty="0"/>
              <a:t>2</a:t>
            </a:r>
            <a:r>
              <a:rPr lang="hr-HR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C709C-F9BB-CD54-D25B-A3F7F72FBC64}"/>
              </a:ext>
            </a:extLst>
          </p:cNvPr>
          <p:cNvSpPr txBox="1"/>
          <p:nvPr/>
        </p:nvSpPr>
        <p:spPr>
          <a:xfrm>
            <a:off x="88900" y="1793870"/>
            <a:ext cx="1180147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rgbClr val="C00000"/>
                </a:solidFill>
              </a:rPr>
              <a:t>Druga (II) faza istraživanja → </a:t>
            </a:r>
            <a:r>
              <a:rPr lang="pl-PL" dirty="0"/>
              <a:t>izrada karata (slično kao i za podsljemensku zonu): osnovne + tematske karte</a:t>
            </a:r>
            <a:endParaRPr lang="hr-H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F500E-5A17-6946-6402-01BAF297C968}"/>
              </a:ext>
            </a:extLst>
          </p:cNvPr>
          <p:cNvSpPr txBox="1"/>
          <p:nvPr/>
        </p:nvSpPr>
        <p:spPr>
          <a:xfrm>
            <a:off x="88899" y="2363777"/>
            <a:ext cx="11801475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rgbClr val="C00000"/>
                </a:solidFill>
              </a:rPr>
              <a:t>Treća (III) faza istraživanja → </a:t>
            </a:r>
            <a:r>
              <a:rPr lang="pl-PL" dirty="0"/>
              <a:t>formalno ''spajanje'' osnovnih i tematskih karata za područja unutar administrativnih granica Zagreba te uklapanje kartografskih prikaza (faktografskih i interpretativnih karata) u GIS Zagreba i geotehnički katastar.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Karte nadopuniti i ažurirati svakih 15 godina, dok se geotehnička baza podataka se treba nadopunjavati </a:t>
            </a:r>
            <a:r>
              <a:rPr lang="hr-HR" b="1" dirty="0"/>
              <a:t>kontinuirano</a:t>
            </a:r>
            <a:r>
              <a:rPr lang="hr-HR" dirty="0"/>
              <a:t>, nakon svake provedbe istraživačkih radova na području grada Zagreba → posebni propisi, uredbe i uvjeti koji definiraju obvezu i način predaje podataka u traženom formatu za sva seizmička, geološka i geotehnička istraživanja u Zagrebu. Ovdje glavnu ulogu treba imati </a:t>
            </a:r>
            <a:r>
              <a:rPr lang="hr-HR" b="1" dirty="0"/>
              <a:t>Geotehnički katastar </a:t>
            </a:r>
            <a:r>
              <a:rPr lang="hr-HR" dirty="0"/>
              <a:t>koji bi operativno provodio takve propise i uredbe.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6C133-D96F-44B3-1357-112FBF0E74F3}"/>
              </a:ext>
            </a:extLst>
          </p:cNvPr>
          <p:cNvSpPr txBox="1"/>
          <p:nvPr/>
        </p:nvSpPr>
        <p:spPr>
          <a:xfrm>
            <a:off x="88898" y="4906140"/>
            <a:ext cx="11801475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rgbClr val="C00000"/>
                </a:solidFill>
              </a:rPr>
              <a:t>Četvrta (IV) faza istraživanja → </a:t>
            </a:r>
            <a:r>
              <a:rPr lang="pl-PL" dirty="0"/>
              <a:t>primjena objedinjenih podataka za razvoj </a:t>
            </a:r>
            <a:r>
              <a:rPr lang="pl-PL" b="1" dirty="0"/>
              <a:t>sveobuhvatnih trodimenzionalnih modela </a:t>
            </a:r>
            <a:r>
              <a:rPr lang="pl-PL" dirty="0"/>
              <a:t>podzemlja grada Zagreba, po uzoru na brojne europske gradove, što je od izrazite koristi za aktivnosti </a:t>
            </a:r>
            <a:r>
              <a:rPr lang="pl-PL" b="1" dirty="0"/>
              <a:t>prostornih planiranja</a:t>
            </a:r>
            <a:r>
              <a:rPr lang="pl-PL" dirty="0"/>
              <a:t>, kako na površini tako i ispod površine, </a:t>
            </a:r>
            <a:r>
              <a:rPr lang="pl-PL" b="1" dirty="0"/>
              <a:t>za planiranje izgradnje infrastrukturnih i većih građevina </a:t>
            </a:r>
            <a:r>
              <a:rPr lang="pl-PL" dirty="0"/>
              <a:t>na području grada te doprinose </a:t>
            </a:r>
            <a:r>
              <a:rPr lang="pl-PL" b="1" dirty="0"/>
              <a:t>smanjenju rizika od potresa i drugih geo-hazarda.</a:t>
            </a:r>
            <a:endParaRPr lang="hr-HR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00464-587A-57B3-7785-9779281198CF}"/>
              </a:ext>
            </a:extLst>
          </p:cNvPr>
          <p:cNvSpPr txBox="1"/>
          <p:nvPr/>
        </p:nvSpPr>
        <p:spPr>
          <a:xfrm>
            <a:off x="88898" y="81855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4: Geotehnička istraživanja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7A649-FFC9-EB3F-80FC-559677E41B8B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22/47</a:t>
            </a:r>
          </a:p>
        </p:txBody>
      </p:sp>
    </p:spTree>
    <p:extLst>
      <p:ext uri="{BB962C8B-B14F-4D97-AF65-F5344CB8AC3E}">
        <p14:creationId xmlns:p14="http://schemas.microsoft.com/office/powerpoint/2010/main" val="426556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711CF-23F4-8A39-A5B9-34857EEEDF70}"/>
              </a:ext>
            </a:extLst>
          </p:cNvPr>
          <p:cNvSpPr txBox="1"/>
          <p:nvPr/>
        </p:nvSpPr>
        <p:spPr>
          <a:xfrm>
            <a:off x="3327400" y="5029200"/>
            <a:ext cx="993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5: Građevinarstvo - Visokogradnja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108BB-DF37-9991-5A95-BF37597E32CE}"/>
              </a:ext>
            </a:extLst>
          </p:cNvPr>
          <p:cNvSpPr txBox="1"/>
          <p:nvPr/>
        </p:nvSpPr>
        <p:spPr>
          <a:xfrm>
            <a:off x="1435100" y="5956300"/>
            <a:ext cx="1410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Hrvatski centar za potresno inženjerstvo, Građevinski fakultet </a:t>
            </a:r>
            <a:r>
              <a:rPr lang="hr-HR" sz="3200" b="1" i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SuZ</a:t>
            </a:r>
            <a:endParaRPr lang="hr-HR" sz="3200" b="1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FEEF3-151E-5614-6CE9-14C681CB3EBA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23/47</a:t>
            </a:r>
          </a:p>
        </p:txBody>
      </p:sp>
    </p:spTree>
    <p:extLst>
      <p:ext uri="{BB962C8B-B14F-4D97-AF65-F5344CB8AC3E}">
        <p14:creationId xmlns:p14="http://schemas.microsoft.com/office/powerpoint/2010/main" val="520909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64356-B01B-4E3D-0AC3-EB101377CFB1}"/>
              </a:ext>
            </a:extLst>
          </p:cNvPr>
          <p:cNvSpPr txBox="1"/>
          <p:nvPr/>
        </p:nvSpPr>
        <p:spPr>
          <a:xfrm>
            <a:off x="139700" y="304800"/>
            <a:ext cx="993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5: Građevinarstvo - Visokogradnja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D5B16-9504-BC11-A694-1C34C887E2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02" y="1070571"/>
            <a:ext cx="5065915" cy="56493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F230E-1B03-D049-9D03-3C5322D8EE56}"/>
              </a:ext>
            </a:extLst>
          </p:cNvPr>
          <p:cNvSpPr txBox="1"/>
          <p:nvPr/>
        </p:nvSpPr>
        <p:spPr>
          <a:xfrm>
            <a:off x="139700" y="1740805"/>
            <a:ext cx="6776306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Cilj je ustanoviti oštetljivost tipova visokih zgrada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hr-HR" sz="2200" dirty="0">
                <a:latin typeface="+mj-lt"/>
              </a:rPr>
              <a:t>	Nije proveden pregled pojedinačne zgrade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Poseban izazov pri proračunu i procjeni otpornosti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Često više jednakih jedinica na nekom području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Vrijeme evakuacije je znatno dulje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Ostale visoke građevine … antenski tornjevi, dimnjaci… nisu se razmatrale u ovoj studiji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Neki od podataka koji nisu bili dostupni su  određeni stručnom procjenom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C463D6-F64A-29F5-CB40-1C4E8C0A80C1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24/47</a:t>
            </a:r>
          </a:p>
        </p:txBody>
      </p:sp>
    </p:spTree>
    <p:extLst>
      <p:ext uri="{BB962C8B-B14F-4D97-AF65-F5344CB8AC3E}">
        <p14:creationId xmlns:p14="http://schemas.microsoft.com/office/powerpoint/2010/main" val="2574878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64356-B01B-4E3D-0AC3-EB101377CFB1}"/>
              </a:ext>
            </a:extLst>
          </p:cNvPr>
          <p:cNvSpPr txBox="1"/>
          <p:nvPr/>
        </p:nvSpPr>
        <p:spPr>
          <a:xfrm>
            <a:off x="139700" y="304800"/>
            <a:ext cx="993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5: Građevinarstvo - Visokogradnja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22EA0-293E-28A7-56E0-8C0FB879CE72}"/>
              </a:ext>
            </a:extLst>
          </p:cNvPr>
          <p:cNvSpPr txBox="1"/>
          <p:nvPr/>
        </p:nvSpPr>
        <p:spPr>
          <a:xfrm>
            <a:off x="69850" y="1170324"/>
            <a:ext cx="12236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Na temelju prikupljenih podataka za sve visoke zgrade → tablica o visokim zgradama u  Zagrebu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89A777-13DB-50C3-D587-E1427AE959FA}"/>
              </a:ext>
            </a:extLst>
          </p:cNvPr>
          <p:cNvSpPr txBox="1"/>
          <p:nvPr/>
        </p:nvSpPr>
        <p:spPr>
          <a:xfrm>
            <a:off x="139700" y="1789627"/>
            <a:ext cx="1242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000" dirty="0">
                <a:latin typeface="+mj-lt"/>
              </a:rPr>
              <a:t>Broj visokih zgrada:</a:t>
            </a:r>
            <a:r>
              <a:rPr lang="hr-HR" sz="2000" b="1" dirty="0">
                <a:latin typeface="+mj-lt"/>
              </a:rPr>
              <a:t> 164 </a:t>
            </a:r>
            <a:r>
              <a:rPr lang="hr-HR" sz="2000" dirty="0">
                <a:latin typeface="+mj-lt"/>
              </a:rPr>
              <a:t>// Ukupna (BRP) površina od oko </a:t>
            </a:r>
            <a:r>
              <a:rPr lang="hr-HR" sz="2000" b="1" dirty="0">
                <a:latin typeface="+mj-lt"/>
              </a:rPr>
              <a:t>1.800.000 m</a:t>
            </a:r>
            <a:r>
              <a:rPr lang="hr-HR" sz="2000" b="1" baseline="30000" dirty="0">
                <a:latin typeface="+mj-lt"/>
              </a:rPr>
              <a:t>2 </a:t>
            </a:r>
            <a:r>
              <a:rPr lang="hr-HR" sz="2000" dirty="0">
                <a:latin typeface="+mj-lt"/>
              </a:rPr>
              <a:t>// U njima živi ili radi ukupno oko </a:t>
            </a:r>
            <a:r>
              <a:rPr lang="hr-HR" sz="2000" b="1" dirty="0">
                <a:latin typeface="+mj-lt"/>
              </a:rPr>
              <a:t>45.000 ljudi</a:t>
            </a:r>
          </a:p>
        </p:txBody>
      </p:sp>
      <p:pic>
        <p:nvPicPr>
          <p:cNvPr id="10" name="Picture 9" descr="A graph of a number of years&#10;&#10;Description automatically generated">
            <a:extLst>
              <a:ext uri="{FF2B5EF4-FFF2-40B4-BE49-F238E27FC236}">
                <a16:creationId xmlns:a16="http://schemas.microsoft.com/office/drawing/2014/main" id="{AD6B031B-BDAD-238F-9CA9-86D1F946A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" b="4140"/>
          <a:stretch/>
        </p:blipFill>
        <p:spPr bwMode="auto">
          <a:xfrm>
            <a:off x="920750" y="2532439"/>
            <a:ext cx="6314958" cy="36316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purple pie chart with a red and green triangle&#10;&#10;Description automatically generated">
            <a:extLst>
              <a:ext uri="{FF2B5EF4-FFF2-40B4-BE49-F238E27FC236}">
                <a16:creationId xmlns:a16="http://schemas.microsoft.com/office/drawing/2014/main" id="{F3E33918-91DE-FB18-21F1-90BD579FC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08" y="2347375"/>
            <a:ext cx="3800721" cy="3531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14CE5D-2105-FEA6-D37A-BA2DA5B449EC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25/47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2A9A1A-0A6A-C693-8821-B3D33E6B3397}"/>
              </a:ext>
            </a:extLst>
          </p:cNvPr>
          <p:cNvSpPr txBox="1"/>
          <p:nvPr/>
        </p:nvSpPr>
        <p:spPr>
          <a:xfrm>
            <a:off x="7605479" y="5942959"/>
            <a:ext cx="3521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hr-HR" dirty="0">
                <a:latin typeface="+mj-lt"/>
              </a:rPr>
              <a:t>udio pojedinog konstrukcijskog sustava u ukupnom broju zgrada </a:t>
            </a:r>
          </a:p>
        </p:txBody>
      </p:sp>
    </p:spTree>
    <p:extLst>
      <p:ext uri="{BB962C8B-B14F-4D97-AF65-F5344CB8AC3E}">
        <p14:creationId xmlns:p14="http://schemas.microsoft.com/office/powerpoint/2010/main" val="3923356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64356-B01B-4E3D-0AC3-EB101377CFB1}"/>
              </a:ext>
            </a:extLst>
          </p:cNvPr>
          <p:cNvSpPr txBox="1"/>
          <p:nvPr/>
        </p:nvSpPr>
        <p:spPr>
          <a:xfrm>
            <a:off x="139700" y="304800"/>
            <a:ext cx="993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5: Građevinarstvo - Visokogradnja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22EA0-293E-28A7-56E0-8C0FB879CE72}"/>
              </a:ext>
            </a:extLst>
          </p:cNvPr>
          <p:cNvSpPr txBox="1"/>
          <p:nvPr/>
        </p:nvSpPr>
        <p:spPr>
          <a:xfrm>
            <a:off x="69850" y="1170324"/>
            <a:ext cx="12236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Procjena potresne </a:t>
            </a:r>
            <a:r>
              <a:rPr lang="hr-HR" sz="2400" dirty="0" err="1">
                <a:latin typeface="+mj-lt"/>
              </a:rPr>
              <a:t>oštetljivosti</a:t>
            </a:r>
            <a:r>
              <a:rPr lang="hr-HR" sz="2400" dirty="0">
                <a:latin typeface="+mj-lt"/>
              </a:rPr>
              <a:t> visokih zgrada u Zagrebu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3D544-C0EA-E497-E245-0B37E5F461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0633" r="12371"/>
          <a:stretch/>
        </p:blipFill>
        <p:spPr bwMode="auto">
          <a:xfrm>
            <a:off x="4713048" y="1995954"/>
            <a:ext cx="7231683" cy="4557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625A66-BA9C-5CD4-53A3-AA1B5C32C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4330700"/>
            <a:ext cx="8537878" cy="2438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8BC03F-1DB2-8B9E-347E-D41D8AED43EA}"/>
              </a:ext>
            </a:extLst>
          </p:cNvPr>
          <p:cNvSpPr txBox="1"/>
          <p:nvPr/>
        </p:nvSpPr>
        <p:spPr>
          <a:xfrm>
            <a:off x="289352" y="1829866"/>
            <a:ext cx="4195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hr-HR" sz="2000" dirty="0">
                <a:latin typeface="+mj-lt"/>
              </a:rPr>
              <a:t>Razine oštećenja visokih zgrada pri djelovanju potresa </a:t>
            </a:r>
            <a:r>
              <a:rPr lang="hr-HR" sz="2000" dirty="0" err="1">
                <a:latin typeface="+mj-lt"/>
              </a:rPr>
              <a:t>makroseizmičkog</a:t>
            </a:r>
            <a:r>
              <a:rPr lang="hr-HR" sz="2000" dirty="0">
                <a:latin typeface="+mj-lt"/>
              </a:rPr>
              <a:t> intenziteta stupnjeva 8 i 9 po MCS ljestvici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2D63B-0AA6-DA71-D4F9-6FEB73D69D86}"/>
              </a:ext>
            </a:extLst>
          </p:cNvPr>
          <p:cNvSpPr txBox="1"/>
          <p:nvPr/>
        </p:nvSpPr>
        <p:spPr>
          <a:xfrm>
            <a:off x="195773" y="3566691"/>
            <a:ext cx="3345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b="1" dirty="0">
                <a:latin typeface="+mj-lt"/>
              </a:rPr>
              <a:t>Za većinu visokih zgrada se ne očekuju značajnija oštećenja!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304A3-BB82-B4CA-1408-EB79F8AE8890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26/47</a:t>
            </a:r>
          </a:p>
        </p:txBody>
      </p:sp>
    </p:spTree>
    <p:extLst>
      <p:ext uri="{BB962C8B-B14F-4D97-AF65-F5344CB8AC3E}">
        <p14:creationId xmlns:p14="http://schemas.microsoft.com/office/powerpoint/2010/main" val="216363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64356-B01B-4E3D-0AC3-EB101377CFB1}"/>
              </a:ext>
            </a:extLst>
          </p:cNvPr>
          <p:cNvSpPr txBox="1"/>
          <p:nvPr/>
        </p:nvSpPr>
        <p:spPr>
          <a:xfrm>
            <a:off x="139700" y="304800"/>
            <a:ext cx="993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5: Građevinarstvo - Visokogradnja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22EA0-293E-28A7-56E0-8C0FB879CE72}"/>
              </a:ext>
            </a:extLst>
          </p:cNvPr>
          <p:cNvSpPr txBox="1"/>
          <p:nvPr/>
        </p:nvSpPr>
        <p:spPr>
          <a:xfrm>
            <a:off x="69850" y="1170324"/>
            <a:ext cx="12236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latin typeface="+mj-lt"/>
              </a:rPr>
              <a:t>Zaključak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06AE5-1B66-67AB-F4C9-0DF961EBA46C}"/>
              </a:ext>
            </a:extLst>
          </p:cNvPr>
          <p:cNvSpPr txBox="1"/>
          <p:nvPr/>
        </p:nvSpPr>
        <p:spPr>
          <a:xfrm>
            <a:off x="512252" y="1751527"/>
            <a:ext cx="1143844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Visoke zgrade nisu značajno </a:t>
            </a:r>
            <a:r>
              <a:rPr lang="hr-HR" sz="2200" dirty="0" err="1">
                <a:latin typeface="+mj-lt"/>
              </a:rPr>
              <a:t>oštetljive</a:t>
            </a:r>
            <a:r>
              <a:rPr lang="hr-HR" sz="2200" dirty="0">
                <a:latin typeface="+mj-lt"/>
              </a:rPr>
              <a:t> i ne očekuju se znatna oštećenja u slučaju potresa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Građene su uglavnom 60-tih i 70-tih godina - postojala svijest o utjecaju potresa na visoke zgrade 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Projektiranje, kontrola i nadzor ovakvih zgrada općenito je znatno kvalitetnija 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Sustav pravilno raspoređenih zidova (makar i slabo duktilnih) je kvalitetno i robusno rješenje za djelovanje potresa srednjih intenziteta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Potrebno razviti krivulje ranjivosti i </a:t>
            </a:r>
            <a:r>
              <a:rPr lang="hr-HR" sz="2200" dirty="0" err="1">
                <a:latin typeface="+mj-lt"/>
              </a:rPr>
              <a:t>oštetljivosti</a:t>
            </a:r>
            <a:r>
              <a:rPr lang="hr-HR" sz="2200" dirty="0">
                <a:latin typeface="+mj-lt"/>
              </a:rPr>
              <a:t> visokih zgrada</a:t>
            </a:r>
          </a:p>
        </p:txBody>
      </p:sp>
      <p:pic>
        <p:nvPicPr>
          <p:cNvPr id="10" name="Slika 57480" descr="A long shot of a building&#10;&#10;Description automatically generated">
            <a:extLst>
              <a:ext uri="{FF2B5EF4-FFF2-40B4-BE49-F238E27FC236}">
                <a16:creationId xmlns:a16="http://schemas.microsoft.com/office/drawing/2014/main" id="{550EB8A8-147C-68E6-7538-E48696448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3" r="5114" b="7761"/>
          <a:stretch/>
        </p:blipFill>
        <p:spPr bwMode="auto">
          <a:xfrm>
            <a:off x="6231476" y="4526279"/>
            <a:ext cx="5402354" cy="2210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80E98-D303-A345-4A5D-F1B25D9872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7126" b="15104"/>
          <a:stretch>
            <a:fillRect/>
          </a:stretch>
        </p:blipFill>
        <p:spPr>
          <a:xfrm>
            <a:off x="1266573" y="4526279"/>
            <a:ext cx="4829427" cy="2210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2164EE-94A6-8B6B-CA5E-6E8B870B629F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27/47</a:t>
            </a:r>
          </a:p>
        </p:txBody>
      </p:sp>
    </p:spTree>
    <p:extLst>
      <p:ext uri="{BB962C8B-B14F-4D97-AF65-F5344CB8AC3E}">
        <p14:creationId xmlns:p14="http://schemas.microsoft.com/office/powerpoint/2010/main" val="1032648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711CF-23F4-8A39-A5B9-34857EEEDF70}"/>
              </a:ext>
            </a:extLst>
          </p:cNvPr>
          <p:cNvSpPr txBox="1"/>
          <p:nvPr/>
        </p:nvSpPr>
        <p:spPr>
          <a:xfrm>
            <a:off x="1435100" y="5029200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6: Građevinarstvo – Inženjerske građevine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108BB-DF37-9991-5A95-BF37597E32CE}"/>
              </a:ext>
            </a:extLst>
          </p:cNvPr>
          <p:cNvSpPr txBox="1"/>
          <p:nvPr/>
        </p:nvSpPr>
        <p:spPr>
          <a:xfrm>
            <a:off x="1435100" y="5956300"/>
            <a:ext cx="1410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Hrvatski centar za potresno inženjerstvo, Građevinski fakultet </a:t>
            </a:r>
            <a:r>
              <a:rPr lang="hr-HR" sz="3200" b="1" i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SuZ</a:t>
            </a:r>
            <a:endParaRPr lang="hr-HR" sz="3200" b="1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E513D-2033-9FB5-5062-2FBE49C33DD8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28/47</a:t>
            </a:r>
          </a:p>
        </p:txBody>
      </p:sp>
    </p:spTree>
    <p:extLst>
      <p:ext uri="{BB962C8B-B14F-4D97-AF65-F5344CB8AC3E}">
        <p14:creationId xmlns:p14="http://schemas.microsoft.com/office/powerpoint/2010/main" val="4288604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64356-B01B-4E3D-0AC3-EB101377CFB1}"/>
              </a:ext>
            </a:extLst>
          </p:cNvPr>
          <p:cNvSpPr txBox="1"/>
          <p:nvPr/>
        </p:nvSpPr>
        <p:spPr>
          <a:xfrm>
            <a:off x="139700" y="304800"/>
            <a:ext cx="993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6: Inženjerske građevine: MOSTOVI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4FA7235-8762-EC72-8759-FCE499AD13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371225"/>
              </p:ext>
            </p:extLst>
          </p:nvPr>
        </p:nvGraphicFramePr>
        <p:xfrm>
          <a:off x="2882900" y="2481072"/>
          <a:ext cx="9105898" cy="423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0523105" imgH="4884529" progId="Visio.Drawing.11">
                  <p:embed/>
                </p:oleObj>
              </mc:Choice>
              <mc:Fallback>
                <p:oleObj name="Visio" r:id="rId2" imgW="10523105" imgH="4884529" progId="Visio.Drawing.1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A5067DA-480F-EFF3-505F-DB13C83310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900" y="2481072"/>
                        <a:ext cx="9105898" cy="42338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5B4627E-D734-0187-D682-5C4C676B0FA7}"/>
              </a:ext>
            </a:extLst>
          </p:cNvPr>
          <p:cNvSpPr txBox="1"/>
          <p:nvPr/>
        </p:nvSpPr>
        <p:spPr>
          <a:xfrm>
            <a:off x="139700" y="1032068"/>
            <a:ext cx="11696700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latin typeface="+mj-lt"/>
              </a:rPr>
              <a:t>Predmet elaborata su mostovi preko rijeke Save zbog njihovog strateškog značaja te mostovi koji se nalaze na evakuacijskim putovima, ukupno 85 građevina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latin typeface="+mj-lt"/>
              </a:rPr>
              <a:t>Građevine različitih statičkih sustava, materijala i karakteristika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68BEF-2BD7-BD19-01F7-D4037EFFEF66}"/>
              </a:ext>
            </a:extLst>
          </p:cNvPr>
          <p:cNvSpPr txBox="1"/>
          <p:nvPr/>
        </p:nvSpPr>
        <p:spPr>
          <a:xfrm>
            <a:off x="-1447800" y="3768423"/>
            <a:ext cx="6134100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1800" dirty="0">
                <a:latin typeface="+mj-lt"/>
              </a:rPr>
              <a:t>Razdoblje izgradnje </a:t>
            </a:r>
          </a:p>
          <a:p>
            <a:pPr algn="ctr">
              <a:lnSpc>
                <a:spcPct val="150000"/>
              </a:lnSpc>
            </a:pPr>
            <a:r>
              <a:rPr lang="hr-HR" sz="1800" dirty="0">
                <a:latin typeface="+mj-lt"/>
              </a:rPr>
              <a:t>od 1938. do 2007. godine</a:t>
            </a:r>
          </a:p>
          <a:p>
            <a:pPr algn="ctr">
              <a:lnSpc>
                <a:spcPct val="150000"/>
              </a:lnSpc>
            </a:pPr>
            <a:r>
              <a:rPr lang="pl-PL" sz="1800" dirty="0">
                <a:latin typeface="+mj-lt"/>
              </a:rPr>
              <a:t>(većina u razdoblju od </a:t>
            </a:r>
          </a:p>
          <a:p>
            <a:pPr algn="ctr">
              <a:lnSpc>
                <a:spcPct val="150000"/>
              </a:lnSpc>
            </a:pPr>
            <a:r>
              <a:rPr lang="pl-PL" sz="1800" dirty="0">
                <a:latin typeface="+mj-lt"/>
              </a:rPr>
              <a:t>1965-1987 godine)</a:t>
            </a:r>
          </a:p>
          <a:p>
            <a:pPr algn="ctr">
              <a:lnSpc>
                <a:spcPct val="150000"/>
              </a:lnSpc>
            </a:pPr>
            <a:endParaRPr lang="hr-HR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1C3D3F-FC95-A4BA-93FC-20B9C06F39B1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29/47</a:t>
            </a:r>
          </a:p>
        </p:txBody>
      </p:sp>
    </p:spTree>
    <p:extLst>
      <p:ext uri="{BB962C8B-B14F-4D97-AF65-F5344CB8AC3E}">
        <p14:creationId xmlns:p14="http://schemas.microsoft.com/office/powerpoint/2010/main" val="132831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 descr="A house with a fence&#10;&#10;Description automatically generated">
            <a:extLst>
              <a:ext uri="{FF2B5EF4-FFF2-40B4-BE49-F238E27FC236}">
                <a16:creationId xmlns:a16="http://schemas.microsoft.com/office/drawing/2014/main" id="{897BBB26-EDFE-AEA5-D2D0-92B667575E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7755" r="16347" b="20218"/>
          <a:stretch/>
        </p:blipFill>
        <p:spPr>
          <a:xfrm rot="20623156">
            <a:off x="8082082" y="2678742"/>
            <a:ext cx="466562" cy="516651"/>
          </a:xfrm>
          <a:prstGeom prst="rect">
            <a:avLst/>
          </a:prstGeom>
        </p:spPr>
      </p:pic>
      <p:pic>
        <p:nvPicPr>
          <p:cNvPr id="128" name="Picture 127" descr="A house with a fence&#10;&#10;Description automatically generated">
            <a:extLst>
              <a:ext uri="{FF2B5EF4-FFF2-40B4-BE49-F238E27FC236}">
                <a16:creationId xmlns:a16="http://schemas.microsoft.com/office/drawing/2014/main" id="{56034F69-B1B5-EBC0-2008-E6E2BFE12D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7755" r="16347" b="20218"/>
          <a:stretch/>
        </p:blipFill>
        <p:spPr>
          <a:xfrm rot="20623156">
            <a:off x="8547494" y="2553234"/>
            <a:ext cx="466562" cy="516651"/>
          </a:xfrm>
          <a:prstGeom prst="rect">
            <a:avLst/>
          </a:prstGeom>
        </p:spPr>
      </p:pic>
      <p:pic>
        <p:nvPicPr>
          <p:cNvPr id="123" name="Picture 122" descr="A drawing of a church&#10;&#10;Description automatically generated">
            <a:extLst>
              <a:ext uri="{FF2B5EF4-FFF2-40B4-BE49-F238E27FC236}">
                <a16:creationId xmlns:a16="http://schemas.microsoft.com/office/drawing/2014/main" id="{68392E4E-2529-2D34-EADD-A939EA046E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527">
            <a:off x="6159049" y="1958568"/>
            <a:ext cx="955357" cy="1348739"/>
          </a:xfrm>
          <a:prstGeom prst="rect">
            <a:avLst/>
          </a:prstGeom>
        </p:spPr>
      </p:pic>
      <p:pic>
        <p:nvPicPr>
          <p:cNvPr id="121" name="Picture 120" descr="A drawing of a city&#10;&#10;Description automatically generated">
            <a:extLst>
              <a:ext uri="{FF2B5EF4-FFF2-40B4-BE49-F238E27FC236}">
                <a16:creationId xmlns:a16="http://schemas.microsoft.com/office/drawing/2014/main" id="{06F9CFC2-5BF7-18FA-E7B9-4645DFBE6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759">
            <a:off x="1172459" y="2379487"/>
            <a:ext cx="1865376" cy="1099891"/>
          </a:xfrm>
          <a:prstGeom prst="rect">
            <a:avLst/>
          </a:prstGeom>
        </p:spPr>
      </p:pic>
      <p:pic>
        <p:nvPicPr>
          <p:cNvPr id="108" name="Picture 107" descr="A drawing of a bridge&#10;&#10;Description automatically generated">
            <a:extLst>
              <a:ext uri="{FF2B5EF4-FFF2-40B4-BE49-F238E27FC236}">
                <a16:creationId xmlns:a16="http://schemas.microsoft.com/office/drawing/2014/main" id="{03D39E5D-BE8B-C8CB-4B5B-38BF4B9B5E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9" b="32706"/>
          <a:stretch/>
        </p:blipFill>
        <p:spPr>
          <a:xfrm>
            <a:off x="3640927" y="2724149"/>
            <a:ext cx="1503410" cy="759496"/>
          </a:xfrm>
          <a:prstGeom prst="rect">
            <a:avLst/>
          </a:prstGeom>
        </p:spPr>
      </p:pic>
      <p:sp>
        <p:nvSpPr>
          <p:cNvPr id="92" name="Trapezoid 91">
            <a:extLst>
              <a:ext uri="{FF2B5EF4-FFF2-40B4-BE49-F238E27FC236}">
                <a16:creationId xmlns:a16="http://schemas.microsoft.com/office/drawing/2014/main" id="{4B1BA568-4B18-7438-BA5E-E61BCE963E74}"/>
              </a:ext>
            </a:extLst>
          </p:cNvPr>
          <p:cNvSpPr/>
          <p:nvPr/>
        </p:nvSpPr>
        <p:spPr>
          <a:xfrm>
            <a:off x="4848337" y="3168987"/>
            <a:ext cx="409060" cy="258663"/>
          </a:xfrm>
          <a:prstGeom prst="trapezoid">
            <a:avLst>
              <a:gd name="adj" fmla="val 50904"/>
            </a:avLst>
          </a:prstGeom>
          <a:blipFill>
            <a:blip r:embed="rId6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0" name="Trapezoid 89">
            <a:extLst>
              <a:ext uri="{FF2B5EF4-FFF2-40B4-BE49-F238E27FC236}">
                <a16:creationId xmlns:a16="http://schemas.microsoft.com/office/drawing/2014/main" id="{59F5C1DD-9FE5-4FD3-CEB8-55BCBC8D69C3}"/>
              </a:ext>
            </a:extLst>
          </p:cNvPr>
          <p:cNvSpPr/>
          <p:nvPr/>
        </p:nvSpPr>
        <p:spPr>
          <a:xfrm>
            <a:off x="3572188" y="3174706"/>
            <a:ext cx="409060" cy="303353"/>
          </a:xfrm>
          <a:prstGeom prst="trapezoid">
            <a:avLst>
              <a:gd name="adj" fmla="val 50904"/>
            </a:avLst>
          </a:prstGeom>
          <a:blipFill>
            <a:blip r:embed="rId6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Freeform: Shape 4">
            <a:extLst>
              <a:ext uri="{FF2B5EF4-FFF2-40B4-BE49-F238E27FC236}">
                <a16:creationId xmlns:a16="http://schemas.microsoft.com/office/drawing/2014/main" id="{C7F3251E-13CF-29BC-D7DF-1F4C4872AC8A}"/>
              </a:ext>
            </a:extLst>
          </p:cNvPr>
          <p:cNvSpPr/>
          <p:nvPr/>
        </p:nvSpPr>
        <p:spPr>
          <a:xfrm>
            <a:off x="927238" y="4784968"/>
            <a:ext cx="9584375" cy="1925152"/>
          </a:xfrm>
          <a:custGeom>
            <a:avLst/>
            <a:gdLst>
              <a:gd name="connsiteX0" fmla="*/ 9525 w 7181850"/>
              <a:gd name="connsiteY0" fmla="*/ 485775 h 904875"/>
              <a:gd name="connsiteX1" fmla="*/ 342900 w 7181850"/>
              <a:gd name="connsiteY1" fmla="*/ 381000 h 904875"/>
              <a:gd name="connsiteX2" fmla="*/ 619125 w 7181850"/>
              <a:gd name="connsiteY2" fmla="*/ 390525 h 904875"/>
              <a:gd name="connsiteX3" fmla="*/ 771525 w 7181850"/>
              <a:gd name="connsiteY3" fmla="*/ 276225 h 904875"/>
              <a:gd name="connsiteX4" fmla="*/ 1190625 w 7181850"/>
              <a:gd name="connsiteY4" fmla="*/ 238125 h 904875"/>
              <a:gd name="connsiteX5" fmla="*/ 2486025 w 7181850"/>
              <a:gd name="connsiteY5" fmla="*/ 142875 h 904875"/>
              <a:gd name="connsiteX6" fmla="*/ 3562350 w 7181850"/>
              <a:gd name="connsiteY6" fmla="*/ 0 h 904875"/>
              <a:gd name="connsiteX7" fmla="*/ 4371975 w 7181850"/>
              <a:gd name="connsiteY7" fmla="*/ 66675 h 904875"/>
              <a:gd name="connsiteX8" fmla="*/ 5553075 w 7181850"/>
              <a:gd name="connsiteY8" fmla="*/ 228600 h 904875"/>
              <a:gd name="connsiteX9" fmla="*/ 6648450 w 7181850"/>
              <a:gd name="connsiteY9" fmla="*/ 381000 h 904875"/>
              <a:gd name="connsiteX10" fmla="*/ 7181850 w 7181850"/>
              <a:gd name="connsiteY10" fmla="*/ 485775 h 904875"/>
              <a:gd name="connsiteX11" fmla="*/ 7172325 w 7181850"/>
              <a:gd name="connsiteY11" fmla="*/ 904875 h 904875"/>
              <a:gd name="connsiteX12" fmla="*/ 0 w 7181850"/>
              <a:gd name="connsiteY12" fmla="*/ 904875 h 904875"/>
              <a:gd name="connsiteX13" fmla="*/ 9525 w 7181850"/>
              <a:gd name="connsiteY13" fmla="*/ 48577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81850" h="904875">
                <a:moveTo>
                  <a:pt x="9525" y="485775"/>
                </a:moveTo>
                <a:lnTo>
                  <a:pt x="342900" y="381000"/>
                </a:lnTo>
                <a:lnTo>
                  <a:pt x="619125" y="390525"/>
                </a:lnTo>
                <a:lnTo>
                  <a:pt x="771525" y="276225"/>
                </a:lnTo>
                <a:lnTo>
                  <a:pt x="1190625" y="238125"/>
                </a:lnTo>
                <a:lnTo>
                  <a:pt x="2486025" y="142875"/>
                </a:lnTo>
                <a:lnTo>
                  <a:pt x="3562350" y="0"/>
                </a:lnTo>
                <a:lnTo>
                  <a:pt x="4371975" y="66675"/>
                </a:lnTo>
                <a:lnTo>
                  <a:pt x="5553075" y="228600"/>
                </a:lnTo>
                <a:lnTo>
                  <a:pt x="6648450" y="381000"/>
                </a:lnTo>
                <a:lnTo>
                  <a:pt x="7181850" y="485775"/>
                </a:lnTo>
                <a:lnTo>
                  <a:pt x="7172325" y="904875"/>
                </a:lnTo>
                <a:lnTo>
                  <a:pt x="0" y="904875"/>
                </a:lnTo>
                <a:lnTo>
                  <a:pt x="9525" y="485775"/>
                </a:lnTo>
                <a:close/>
              </a:path>
            </a:pathLst>
          </a:custGeom>
          <a:pattFill prst="diagBrick">
            <a:fgClr>
              <a:sysClr val="window" lastClr="FFFFFF">
                <a:lumMod val="50000"/>
              </a:sysClr>
            </a:fgClr>
            <a:bgClr>
              <a:sysClr val="window" lastClr="FFFFFF"/>
            </a:bgClr>
          </a:patt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C65DF11-FEA6-67FA-793C-BAA0E9A62B5C}"/>
              </a:ext>
            </a:extLst>
          </p:cNvPr>
          <p:cNvSpPr/>
          <p:nvPr/>
        </p:nvSpPr>
        <p:spPr>
          <a:xfrm>
            <a:off x="1978064" y="4056017"/>
            <a:ext cx="6337300" cy="1279467"/>
          </a:xfrm>
          <a:custGeom>
            <a:avLst/>
            <a:gdLst>
              <a:gd name="connsiteX0" fmla="*/ 6299200 w 6337300"/>
              <a:gd name="connsiteY0" fmla="*/ 196850 h 1377950"/>
              <a:gd name="connsiteX1" fmla="*/ 4724400 w 6337300"/>
              <a:gd name="connsiteY1" fmla="*/ 107950 h 1377950"/>
              <a:gd name="connsiteX2" fmla="*/ 2254250 w 6337300"/>
              <a:gd name="connsiteY2" fmla="*/ 82550 h 1377950"/>
              <a:gd name="connsiteX3" fmla="*/ 1320800 w 6337300"/>
              <a:gd name="connsiteY3" fmla="*/ 63500 h 1377950"/>
              <a:gd name="connsiteX4" fmla="*/ 920750 w 6337300"/>
              <a:gd name="connsiteY4" fmla="*/ 12700 h 1377950"/>
              <a:gd name="connsiteX5" fmla="*/ 641350 w 6337300"/>
              <a:gd name="connsiteY5" fmla="*/ 50800 h 1377950"/>
              <a:gd name="connsiteX6" fmla="*/ 400050 w 6337300"/>
              <a:gd name="connsiteY6" fmla="*/ 38100 h 1377950"/>
              <a:gd name="connsiteX7" fmla="*/ 203200 w 6337300"/>
              <a:gd name="connsiteY7" fmla="*/ 0 h 1377950"/>
              <a:gd name="connsiteX8" fmla="*/ 0 w 6337300"/>
              <a:gd name="connsiteY8" fmla="*/ 1377950 h 1377950"/>
              <a:gd name="connsiteX9" fmla="*/ 1530350 w 6337300"/>
              <a:gd name="connsiteY9" fmla="*/ 1282700 h 1377950"/>
              <a:gd name="connsiteX10" fmla="*/ 2800350 w 6337300"/>
              <a:gd name="connsiteY10" fmla="*/ 1123950 h 1377950"/>
              <a:gd name="connsiteX11" fmla="*/ 3949700 w 6337300"/>
              <a:gd name="connsiteY11" fmla="*/ 952500 h 1377950"/>
              <a:gd name="connsiteX12" fmla="*/ 4673600 w 6337300"/>
              <a:gd name="connsiteY12" fmla="*/ 857250 h 1377950"/>
              <a:gd name="connsiteX13" fmla="*/ 5232400 w 6337300"/>
              <a:gd name="connsiteY13" fmla="*/ 787400 h 1377950"/>
              <a:gd name="connsiteX14" fmla="*/ 5727700 w 6337300"/>
              <a:gd name="connsiteY14" fmla="*/ 781050 h 1377950"/>
              <a:gd name="connsiteX15" fmla="*/ 6337300 w 6337300"/>
              <a:gd name="connsiteY15" fmla="*/ 806450 h 1377950"/>
              <a:gd name="connsiteX16" fmla="*/ 6299200 w 6337300"/>
              <a:gd name="connsiteY16" fmla="*/ 196850 h 137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37300" h="1377950">
                <a:moveTo>
                  <a:pt x="6299200" y="196850"/>
                </a:moveTo>
                <a:lnTo>
                  <a:pt x="4724400" y="107950"/>
                </a:lnTo>
                <a:lnTo>
                  <a:pt x="2254250" y="82550"/>
                </a:lnTo>
                <a:lnTo>
                  <a:pt x="1320800" y="63500"/>
                </a:lnTo>
                <a:lnTo>
                  <a:pt x="920750" y="12700"/>
                </a:lnTo>
                <a:lnTo>
                  <a:pt x="641350" y="50800"/>
                </a:lnTo>
                <a:lnTo>
                  <a:pt x="400050" y="38100"/>
                </a:lnTo>
                <a:lnTo>
                  <a:pt x="203200" y="0"/>
                </a:lnTo>
                <a:lnTo>
                  <a:pt x="0" y="1377950"/>
                </a:lnTo>
                <a:lnTo>
                  <a:pt x="1530350" y="1282700"/>
                </a:lnTo>
                <a:lnTo>
                  <a:pt x="2800350" y="1123950"/>
                </a:lnTo>
                <a:lnTo>
                  <a:pt x="3949700" y="952500"/>
                </a:lnTo>
                <a:lnTo>
                  <a:pt x="4673600" y="857250"/>
                </a:lnTo>
                <a:lnTo>
                  <a:pt x="5232400" y="787400"/>
                </a:lnTo>
                <a:lnTo>
                  <a:pt x="5727700" y="781050"/>
                </a:lnTo>
                <a:lnTo>
                  <a:pt x="6337300" y="806450"/>
                </a:lnTo>
                <a:cubicBezTo>
                  <a:pt x="6335183" y="605367"/>
                  <a:pt x="6333067" y="404283"/>
                  <a:pt x="6299200" y="196850"/>
                </a:cubicBezTo>
                <a:close/>
              </a:path>
            </a:pathLst>
          </a:custGeom>
          <a:pattFill prst="zigZag">
            <a:fgClr>
              <a:srgbClr val="ED7D31"/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5">
            <a:extLst>
              <a:ext uri="{FF2B5EF4-FFF2-40B4-BE49-F238E27FC236}">
                <a16:creationId xmlns:a16="http://schemas.microsoft.com/office/drawing/2014/main" id="{5335335B-28F1-1BA6-676A-C814B25BA7C6}"/>
              </a:ext>
            </a:extLst>
          </p:cNvPr>
          <p:cNvSpPr/>
          <p:nvPr/>
        </p:nvSpPr>
        <p:spPr>
          <a:xfrm>
            <a:off x="5990547" y="4145182"/>
            <a:ext cx="4535582" cy="1683657"/>
          </a:xfrm>
          <a:custGeom>
            <a:avLst/>
            <a:gdLst>
              <a:gd name="connsiteX0" fmla="*/ 0 w 3535680"/>
              <a:gd name="connsiteY0" fmla="*/ 313508 h 809897"/>
              <a:gd name="connsiteX1" fmla="*/ 3535680 w 3535680"/>
              <a:gd name="connsiteY1" fmla="*/ 809897 h 809897"/>
              <a:gd name="connsiteX2" fmla="*/ 3518263 w 3535680"/>
              <a:gd name="connsiteY2" fmla="*/ 26126 h 809897"/>
              <a:gd name="connsiteX3" fmla="*/ 3152503 w 3535680"/>
              <a:gd name="connsiteY3" fmla="*/ 0 h 809897"/>
              <a:gd name="connsiteX4" fmla="*/ 2342606 w 3535680"/>
              <a:gd name="connsiteY4" fmla="*/ 26126 h 809897"/>
              <a:gd name="connsiteX5" fmla="*/ 1445623 w 3535680"/>
              <a:gd name="connsiteY5" fmla="*/ 130628 h 809897"/>
              <a:gd name="connsiteX6" fmla="*/ 522514 w 3535680"/>
              <a:gd name="connsiteY6" fmla="*/ 278674 h 809897"/>
              <a:gd name="connsiteX7" fmla="*/ 0 w 3535680"/>
              <a:gd name="connsiteY7" fmla="*/ 313508 h 80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5680" h="809897">
                <a:moveTo>
                  <a:pt x="0" y="313508"/>
                </a:moveTo>
                <a:lnTo>
                  <a:pt x="3535680" y="809897"/>
                </a:lnTo>
                <a:lnTo>
                  <a:pt x="3518263" y="26126"/>
                </a:lnTo>
                <a:lnTo>
                  <a:pt x="3152503" y="0"/>
                </a:lnTo>
                <a:lnTo>
                  <a:pt x="2342606" y="26126"/>
                </a:lnTo>
                <a:lnTo>
                  <a:pt x="1445623" y="130628"/>
                </a:lnTo>
                <a:lnTo>
                  <a:pt x="522514" y="278674"/>
                </a:lnTo>
                <a:lnTo>
                  <a:pt x="0" y="313508"/>
                </a:lnTo>
                <a:close/>
              </a:path>
            </a:pathLst>
          </a:custGeom>
          <a:pattFill prst="pct30">
            <a:fgClr>
              <a:srgbClr val="ED7D31">
                <a:lumMod val="50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6">
            <a:extLst>
              <a:ext uri="{FF2B5EF4-FFF2-40B4-BE49-F238E27FC236}">
                <a16:creationId xmlns:a16="http://schemas.microsoft.com/office/drawing/2014/main" id="{4CCFDB02-532A-70AF-D2EF-C5A6D1409A91}"/>
              </a:ext>
            </a:extLst>
          </p:cNvPr>
          <p:cNvSpPr/>
          <p:nvPr/>
        </p:nvSpPr>
        <p:spPr>
          <a:xfrm>
            <a:off x="979345" y="3880533"/>
            <a:ext cx="1351617" cy="1925152"/>
          </a:xfrm>
          <a:custGeom>
            <a:avLst/>
            <a:gdLst>
              <a:gd name="connsiteX0" fmla="*/ 0 w 1045029"/>
              <a:gd name="connsiteY0" fmla="*/ 1524000 h 1524000"/>
              <a:gd name="connsiteX1" fmla="*/ 0 w 1045029"/>
              <a:gd name="connsiteY1" fmla="*/ 95795 h 1524000"/>
              <a:gd name="connsiteX2" fmla="*/ 374469 w 1045029"/>
              <a:gd name="connsiteY2" fmla="*/ 26126 h 1524000"/>
              <a:gd name="connsiteX3" fmla="*/ 574766 w 1045029"/>
              <a:gd name="connsiteY3" fmla="*/ 0 h 1524000"/>
              <a:gd name="connsiteX4" fmla="*/ 870857 w 1045029"/>
              <a:gd name="connsiteY4" fmla="*/ 26126 h 1524000"/>
              <a:gd name="connsiteX5" fmla="*/ 1045029 w 1045029"/>
              <a:gd name="connsiteY5" fmla="*/ 26126 h 1524000"/>
              <a:gd name="connsiteX6" fmla="*/ 853440 w 1045029"/>
              <a:gd name="connsiteY6" fmla="*/ 1341120 h 1524000"/>
              <a:gd name="connsiteX7" fmla="*/ 635726 w 1045029"/>
              <a:gd name="connsiteY7" fmla="*/ 1463040 h 1524000"/>
              <a:gd name="connsiteX8" fmla="*/ 348343 w 1045029"/>
              <a:gd name="connsiteY8" fmla="*/ 1445623 h 1524000"/>
              <a:gd name="connsiteX9" fmla="*/ 0 w 1045029"/>
              <a:gd name="connsiteY9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5029" h="1524000">
                <a:moveTo>
                  <a:pt x="0" y="1524000"/>
                </a:moveTo>
                <a:lnTo>
                  <a:pt x="0" y="95795"/>
                </a:lnTo>
                <a:lnTo>
                  <a:pt x="374469" y="26126"/>
                </a:lnTo>
                <a:lnTo>
                  <a:pt x="574766" y="0"/>
                </a:lnTo>
                <a:lnTo>
                  <a:pt x="870857" y="26126"/>
                </a:lnTo>
                <a:lnTo>
                  <a:pt x="1045029" y="26126"/>
                </a:lnTo>
                <a:lnTo>
                  <a:pt x="853440" y="1341120"/>
                </a:lnTo>
                <a:lnTo>
                  <a:pt x="635726" y="1463040"/>
                </a:lnTo>
                <a:lnTo>
                  <a:pt x="348343" y="1445623"/>
                </a:lnTo>
                <a:lnTo>
                  <a:pt x="0" y="1524000"/>
                </a:lnTo>
                <a:close/>
              </a:path>
            </a:pathLst>
          </a:custGeom>
          <a:pattFill prst="zigZag">
            <a:fgClr>
              <a:srgbClr val="ED7D31"/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8B39CA-3CA1-84F3-90E1-7437F85235E3}"/>
              </a:ext>
            </a:extLst>
          </p:cNvPr>
          <p:cNvSpPr/>
          <p:nvPr/>
        </p:nvSpPr>
        <p:spPr>
          <a:xfrm>
            <a:off x="979344" y="3436541"/>
            <a:ext cx="1424078" cy="558800"/>
          </a:xfrm>
          <a:custGeom>
            <a:avLst/>
            <a:gdLst>
              <a:gd name="connsiteX0" fmla="*/ 0 w 1149350"/>
              <a:gd name="connsiteY0" fmla="*/ 558800 h 558800"/>
              <a:gd name="connsiteX1" fmla="*/ 6350 w 1149350"/>
              <a:gd name="connsiteY1" fmla="*/ 57150 h 558800"/>
              <a:gd name="connsiteX2" fmla="*/ 266700 w 1149350"/>
              <a:gd name="connsiteY2" fmla="*/ 31750 h 558800"/>
              <a:gd name="connsiteX3" fmla="*/ 457200 w 1149350"/>
              <a:gd name="connsiteY3" fmla="*/ 38100 h 558800"/>
              <a:gd name="connsiteX4" fmla="*/ 596900 w 1149350"/>
              <a:gd name="connsiteY4" fmla="*/ 50800 h 558800"/>
              <a:gd name="connsiteX5" fmla="*/ 781050 w 1149350"/>
              <a:gd name="connsiteY5" fmla="*/ 38100 h 558800"/>
              <a:gd name="connsiteX6" fmla="*/ 996950 w 1149350"/>
              <a:gd name="connsiteY6" fmla="*/ 12700 h 558800"/>
              <a:gd name="connsiteX7" fmla="*/ 1149350 w 1149350"/>
              <a:gd name="connsiteY7" fmla="*/ 0 h 558800"/>
              <a:gd name="connsiteX8" fmla="*/ 1066800 w 1149350"/>
              <a:gd name="connsiteY8" fmla="*/ 431800 h 558800"/>
              <a:gd name="connsiteX9" fmla="*/ 1054100 w 1149350"/>
              <a:gd name="connsiteY9" fmla="*/ 514350 h 558800"/>
              <a:gd name="connsiteX10" fmla="*/ 584200 w 1149350"/>
              <a:gd name="connsiteY10" fmla="*/ 476250 h 558800"/>
              <a:gd name="connsiteX11" fmla="*/ 0 w 1149350"/>
              <a:gd name="connsiteY11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9350" h="558800">
                <a:moveTo>
                  <a:pt x="0" y="558800"/>
                </a:moveTo>
                <a:cubicBezTo>
                  <a:pt x="2117" y="391583"/>
                  <a:pt x="4233" y="224367"/>
                  <a:pt x="6350" y="57150"/>
                </a:cubicBezTo>
                <a:lnTo>
                  <a:pt x="266700" y="31750"/>
                </a:lnTo>
                <a:lnTo>
                  <a:pt x="457200" y="38100"/>
                </a:lnTo>
                <a:lnTo>
                  <a:pt x="596900" y="50800"/>
                </a:lnTo>
                <a:lnTo>
                  <a:pt x="781050" y="38100"/>
                </a:lnTo>
                <a:lnTo>
                  <a:pt x="996950" y="12700"/>
                </a:lnTo>
                <a:lnTo>
                  <a:pt x="1149350" y="0"/>
                </a:lnTo>
                <a:lnTo>
                  <a:pt x="1066800" y="431800"/>
                </a:lnTo>
                <a:lnTo>
                  <a:pt x="1054100" y="514350"/>
                </a:lnTo>
                <a:lnTo>
                  <a:pt x="584200" y="476250"/>
                </a:lnTo>
                <a:lnTo>
                  <a:pt x="0" y="558800"/>
                </a:lnTo>
                <a:close/>
              </a:path>
            </a:pathLst>
          </a:custGeom>
          <a:pattFill prst="pct80">
            <a:fgClr>
              <a:srgbClr val="FFC000"/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D1992E-472B-9780-D6AC-CA79BD03B8B4}"/>
              </a:ext>
            </a:extLst>
          </p:cNvPr>
          <p:cNvSpPr/>
          <p:nvPr/>
        </p:nvSpPr>
        <p:spPr>
          <a:xfrm>
            <a:off x="2210541" y="3381593"/>
            <a:ext cx="8315588" cy="958850"/>
          </a:xfrm>
          <a:custGeom>
            <a:avLst/>
            <a:gdLst>
              <a:gd name="connsiteX0" fmla="*/ 82550 w 6096000"/>
              <a:gd name="connsiteY0" fmla="*/ 266700 h 889000"/>
              <a:gd name="connsiteX1" fmla="*/ 95250 w 6096000"/>
              <a:gd name="connsiteY1" fmla="*/ 196850 h 889000"/>
              <a:gd name="connsiteX2" fmla="*/ 1117600 w 6096000"/>
              <a:gd name="connsiteY2" fmla="*/ 215900 h 889000"/>
              <a:gd name="connsiteX3" fmla="*/ 1612900 w 6096000"/>
              <a:gd name="connsiteY3" fmla="*/ 266700 h 889000"/>
              <a:gd name="connsiteX4" fmla="*/ 2228850 w 6096000"/>
              <a:gd name="connsiteY4" fmla="*/ 349250 h 889000"/>
              <a:gd name="connsiteX5" fmla="*/ 3143250 w 6096000"/>
              <a:gd name="connsiteY5" fmla="*/ 425450 h 889000"/>
              <a:gd name="connsiteX6" fmla="*/ 3530600 w 6096000"/>
              <a:gd name="connsiteY6" fmla="*/ 419100 h 889000"/>
              <a:gd name="connsiteX7" fmla="*/ 3562350 w 6096000"/>
              <a:gd name="connsiteY7" fmla="*/ 406400 h 889000"/>
              <a:gd name="connsiteX8" fmla="*/ 3663950 w 6096000"/>
              <a:gd name="connsiteY8" fmla="*/ 527050 h 889000"/>
              <a:gd name="connsiteX9" fmla="*/ 4127500 w 6096000"/>
              <a:gd name="connsiteY9" fmla="*/ 431800 h 889000"/>
              <a:gd name="connsiteX10" fmla="*/ 4660900 w 6096000"/>
              <a:gd name="connsiteY10" fmla="*/ 298450 h 889000"/>
              <a:gd name="connsiteX11" fmla="*/ 5092700 w 6096000"/>
              <a:gd name="connsiteY11" fmla="*/ 184150 h 889000"/>
              <a:gd name="connsiteX12" fmla="*/ 5600700 w 6096000"/>
              <a:gd name="connsiteY12" fmla="*/ 50800 h 889000"/>
              <a:gd name="connsiteX13" fmla="*/ 6070600 w 6096000"/>
              <a:gd name="connsiteY13" fmla="*/ 0 h 889000"/>
              <a:gd name="connsiteX14" fmla="*/ 6096000 w 6096000"/>
              <a:gd name="connsiteY14" fmla="*/ 889000 h 889000"/>
              <a:gd name="connsiteX15" fmla="*/ 4533900 w 6096000"/>
              <a:gd name="connsiteY15" fmla="*/ 800100 h 889000"/>
              <a:gd name="connsiteX16" fmla="*/ 1219200 w 6096000"/>
              <a:gd name="connsiteY16" fmla="*/ 755650 h 889000"/>
              <a:gd name="connsiteX17" fmla="*/ 698500 w 6096000"/>
              <a:gd name="connsiteY17" fmla="*/ 704850 h 889000"/>
              <a:gd name="connsiteX18" fmla="*/ 584200 w 6096000"/>
              <a:gd name="connsiteY18" fmla="*/ 742950 h 889000"/>
              <a:gd name="connsiteX19" fmla="*/ 457200 w 6096000"/>
              <a:gd name="connsiteY19" fmla="*/ 742950 h 889000"/>
              <a:gd name="connsiteX20" fmla="*/ 292100 w 6096000"/>
              <a:gd name="connsiteY20" fmla="*/ 742950 h 889000"/>
              <a:gd name="connsiteX21" fmla="*/ 177800 w 6096000"/>
              <a:gd name="connsiteY21" fmla="*/ 730250 h 889000"/>
              <a:gd name="connsiteX22" fmla="*/ 127000 w 6096000"/>
              <a:gd name="connsiteY22" fmla="*/ 711200 h 889000"/>
              <a:gd name="connsiteX23" fmla="*/ 0 w 6096000"/>
              <a:gd name="connsiteY23" fmla="*/ 698500 h 889000"/>
              <a:gd name="connsiteX24" fmla="*/ 82550 w 6096000"/>
              <a:gd name="connsiteY24" fmla="*/ 26670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6000" h="889000">
                <a:moveTo>
                  <a:pt x="82550" y="266700"/>
                </a:moveTo>
                <a:lnTo>
                  <a:pt x="95250" y="196850"/>
                </a:lnTo>
                <a:lnTo>
                  <a:pt x="1117600" y="215900"/>
                </a:lnTo>
                <a:lnTo>
                  <a:pt x="1612900" y="266700"/>
                </a:lnTo>
                <a:lnTo>
                  <a:pt x="2228850" y="349250"/>
                </a:lnTo>
                <a:lnTo>
                  <a:pt x="3143250" y="425450"/>
                </a:lnTo>
                <a:lnTo>
                  <a:pt x="3530600" y="419100"/>
                </a:lnTo>
                <a:lnTo>
                  <a:pt x="3562350" y="406400"/>
                </a:lnTo>
                <a:lnTo>
                  <a:pt x="3663950" y="527050"/>
                </a:lnTo>
                <a:lnTo>
                  <a:pt x="4127500" y="431800"/>
                </a:lnTo>
                <a:lnTo>
                  <a:pt x="4660900" y="298450"/>
                </a:lnTo>
                <a:lnTo>
                  <a:pt x="5092700" y="184150"/>
                </a:lnTo>
                <a:lnTo>
                  <a:pt x="5600700" y="50800"/>
                </a:lnTo>
                <a:lnTo>
                  <a:pt x="6070600" y="0"/>
                </a:lnTo>
                <a:lnTo>
                  <a:pt x="6096000" y="889000"/>
                </a:lnTo>
                <a:lnTo>
                  <a:pt x="4533900" y="800100"/>
                </a:lnTo>
                <a:lnTo>
                  <a:pt x="1219200" y="755650"/>
                </a:lnTo>
                <a:lnTo>
                  <a:pt x="698500" y="704850"/>
                </a:lnTo>
                <a:lnTo>
                  <a:pt x="584200" y="742950"/>
                </a:lnTo>
                <a:lnTo>
                  <a:pt x="457200" y="742950"/>
                </a:lnTo>
                <a:lnTo>
                  <a:pt x="292100" y="742950"/>
                </a:lnTo>
                <a:lnTo>
                  <a:pt x="177800" y="730250"/>
                </a:lnTo>
                <a:lnTo>
                  <a:pt x="127000" y="711200"/>
                </a:lnTo>
                <a:lnTo>
                  <a:pt x="0" y="698500"/>
                </a:lnTo>
                <a:lnTo>
                  <a:pt x="82550" y="266700"/>
                </a:lnTo>
                <a:close/>
              </a:path>
            </a:pathLst>
          </a:custGeom>
          <a:pattFill prst="pct80">
            <a:fgClr>
              <a:srgbClr val="FFC000"/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218D43E7-1334-911F-D233-DB866B101862}"/>
              </a:ext>
            </a:extLst>
          </p:cNvPr>
          <p:cNvSpPr/>
          <p:nvPr/>
        </p:nvSpPr>
        <p:spPr>
          <a:xfrm>
            <a:off x="3710503" y="3026285"/>
            <a:ext cx="6783666" cy="969056"/>
          </a:xfrm>
          <a:custGeom>
            <a:avLst/>
            <a:gdLst>
              <a:gd name="connsiteX0" fmla="*/ 0 w 4959350"/>
              <a:gd name="connsiteY0" fmla="*/ 622300 h 927100"/>
              <a:gd name="connsiteX1" fmla="*/ 1441450 w 4959350"/>
              <a:gd name="connsiteY1" fmla="*/ 793750 h 927100"/>
              <a:gd name="connsiteX2" fmla="*/ 1847850 w 4959350"/>
              <a:gd name="connsiteY2" fmla="*/ 819150 h 927100"/>
              <a:gd name="connsiteX3" fmla="*/ 2019300 w 4959350"/>
              <a:gd name="connsiteY3" fmla="*/ 831850 h 927100"/>
              <a:gd name="connsiteX4" fmla="*/ 2146300 w 4959350"/>
              <a:gd name="connsiteY4" fmla="*/ 819150 h 927100"/>
              <a:gd name="connsiteX5" fmla="*/ 2330450 w 4959350"/>
              <a:gd name="connsiteY5" fmla="*/ 825500 h 927100"/>
              <a:gd name="connsiteX6" fmla="*/ 2425700 w 4959350"/>
              <a:gd name="connsiteY6" fmla="*/ 793750 h 927100"/>
              <a:gd name="connsiteX7" fmla="*/ 2565400 w 4959350"/>
              <a:gd name="connsiteY7" fmla="*/ 927100 h 927100"/>
              <a:gd name="connsiteX8" fmla="*/ 4083050 w 4959350"/>
              <a:gd name="connsiteY8" fmla="*/ 552450 h 927100"/>
              <a:gd name="connsiteX9" fmla="*/ 4425950 w 4959350"/>
              <a:gd name="connsiteY9" fmla="*/ 469900 h 927100"/>
              <a:gd name="connsiteX10" fmla="*/ 4959350 w 4959350"/>
              <a:gd name="connsiteY10" fmla="*/ 412750 h 927100"/>
              <a:gd name="connsiteX11" fmla="*/ 4959350 w 4959350"/>
              <a:gd name="connsiteY11" fmla="*/ 0 h 927100"/>
              <a:gd name="connsiteX12" fmla="*/ 4756150 w 4959350"/>
              <a:gd name="connsiteY12" fmla="*/ 44450 h 927100"/>
              <a:gd name="connsiteX13" fmla="*/ 4584700 w 4959350"/>
              <a:gd name="connsiteY13" fmla="*/ 50800 h 927100"/>
              <a:gd name="connsiteX14" fmla="*/ 4387850 w 4959350"/>
              <a:gd name="connsiteY14" fmla="*/ 38100 h 927100"/>
              <a:gd name="connsiteX15" fmla="*/ 4229100 w 4959350"/>
              <a:gd name="connsiteY15" fmla="*/ 25400 h 927100"/>
              <a:gd name="connsiteX16" fmla="*/ 4127500 w 4959350"/>
              <a:gd name="connsiteY16" fmla="*/ 88900 h 927100"/>
              <a:gd name="connsiteX17" fmla="*/ 4006850 w 4959350"/>
              <a:gd name="connsiteY17" fmla="*/ 184150 h 927100"/>
              <a:gd name="connsiteX18" fmla="*/ 3822700 w 4959350"/>
              <a:gd name="connsiteY18" fmla="*/ 260350 h 927100"/>
              <a:gd name="connsiteX19" fmla="*/ 3479800 w 4959350"/>
              <a:gd name="connsiteY19" fmla="*/ 387350 h 927100"/>
              <a:gd name="connsiteX20" fmla="*/ 3155950 w 4959350"/>
              <a:gd name="connsiteY20" fmla="*/ 539750 h 927100"/>
              <a:gd name="connsiteX21" fmla="*/ 2844800 w 4959350"/>
              <a:gd name="connsiteY21" fmla="*/ 615950 h 927100"/>
              <a:gd name="connsiteX22" fmla="*/ 2501900 w 4959350"/>
              <a:gd name="connsiteY22" fmla="*/ 730250 h 927100"/>
              <a:gd name="connsiteX23" fmla="*/ 2400300 w 4959350"/>
              <a:gd name="connsiteY23" fmla="*/ 774700 h 927100"/>
              <a:gd name="connsiteX24" fmla="*/ 2298700 w 4959350"/>
              <a:gd name="connsiteY24" fmla="*/ 654050 h 927100"/>
              <a:gd name="connsiteX25" fmla="*/ 2051050 w 4959350"/>
              <a:gd name="connsiteY25" fmla="*/ 673100 h 927100"/>
              <a:gd name="connsiteX26" fmla="*/ 1797050 w 4959350"/>
              <a:gd name="connsiteY26" fmla="*/ 635000 h 927100"/>
              <a:gd name="connsiteX27" fmla="*/ 1473200 w 4959350"/>
              <a:gd name="connsiteY27" fmla="*/ 577850 h 927100"/>
              <a:gd name="connsiteX28" fmla="*/ 1098550 w 4959350"/>
              <a:gd name="connsiteY28" fmla="*/ 565150 h 927100"/>
              <a:gd name="connsiteX29" fmla="*/ 793750 w 4959350"/>
              <a:gd name="connsiteY29" fmla="*/ 558800 h 927100"/>
              <a:gd name="connsiteX30" fmla="*/ 603250 w 4959350"/>
              <a:gd name="connsiteY30" fmla="*/ 527050 h 927100"/>
              <a:gd name="connsiteX31" fmla="*/ 146050 w 4959350"/>
              <a:gd name="connsiteY31" fmla="*/ 571500 h 927100"/>
              <a:gd name="connsiteX32" fmla="*/ 0 w 4959350"/>
              <a:gd name="connsiteY32" fmla="*/ 6223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59350" h="927100">
                <a:moveTo>
                  <a:pt x="0" y="622300"/>
                </a:moveTo>
                <a:lnTo>
                  <a:pt x="1441450" y="793750"/>
                </a:lnTo>
                <a:lnTo>
                  <a:pt x="1847850" y="819150"/>
                </a:lnTo>
                <a:lnTo>
                  <a:pt x="2019300" y="831850"/>
                </a:lnTo>
                <a:lnTo>
                  <a:pt x="2146300" y="819150"/>
                </a:lnTo>
                <a:lnTo>
                  <a:pt x="2330450" y="825500"/>
                </a:lnTo>
                <a:lnTo>
                  <a:pt x="2425700" y="793750"/>
                </a:lnTo>
                <a:lnTo>
                  <a:pt x="2565400" y="927100"/>
                </a:lnTo>
                <a:lnTo>
                  <a:pt x="4083050" y="552450"/>
                </a:lnTo>
                <a:lnTo>
                  <a:pt x="4425950" y="469900"/>
                </a:lnTo>
                <a:lnTo>
                  <a:pt x="4959350" y="412750"/>
                </a:lnTo>
                <a:lnTo>
                  <a:pt x="4959350" y="0"/>
                </a:lnTo>
                <a:lnTo>
                  <a:pt x="4756150" y="44450"/>
                </a:lnTo>
                <a:lnTo>
                  <a:pt x="4584700" y="50800"/>
                </a:lnTo>
                <a:lnTo>
                  <a:pt x="4387850" y="38100"/>
                </a:lnTo>
                <a:lnTo>
                  <a:pt x="4229100" y="25400"/>
                </a:lnTo>
                <a:lnTo>
                  <a:pt x="4127500" y="88900"/>
                </a:lnTo>
                <a:lnTo>
                  <a:pt x="4006850" y="184150"/>
                </a:lnTo>
                <a:lnTo>
                  <a:pt x="3822700" y="260350"/>
                </a:lnTo>
                <a:lnTo>
                  <a:pt x="3479800" y="387350"/>
                </a:lnTo>
                <a:lnTo>
                  <a:pt x="3155950" y="539750"/>
                </a:lnTo>
                <a:lnTo>
                  <a:pt x="2844800" y="615950"/>
                </a:lnTo>
                <a:lnTo>
                  <a:pt x="2501900" y="730250"/>
                </a:lnTo>
                <a:lnTo>
                  <a:pt x="2400300" y="774700"/>
                </a:lnTo>
                <a:lnTo>
                  <a:pt x="2298700" y="654050"/>
                </a:lnTo>
                <a:lnTo>
                  <a:pt x="2051050" y="673100"/>
                </a:lnTo>
                <a:lnTo>
                  <a:pt x="1797050" y="635000"/>
                </a:lnTo>
                <a:lnTo>
                  <a:pt x="1473200" y="577850"/>
                </a:lnTo>
                <a:lnTo>
                  <a:pt x="1098550" y="565150"/>
                </a:lnTo>
                <a:lnTo>
                  <a:pt x="793750" y="558800"/>
                </a:lnTo>
                <a:lnTo>
                  <a:pt x="603250" y="527050"/>
                </a:lnTo>
                <a:lnTo>
                  <a:pt x="146050" y="571500"/>
                </a:lnTo>
                <a:lnTo>
                  <a:pt x="0" y="622300"/>
                </a:lnTo>
                <a:close/>
              </a:path>
            </a:pathLst>
          </a:cu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0001FA-A823-3E13-E0AB-010669413E56}"/>
              </a:ext>
            </a:extLst>
          </p:cNvPr>
          <p:cNvCxnSpPr>
            <a:cxnSpLocks/>
          </p:cNvCxnSpPr>
          <p:nvPr/>
        </p:nvCxnSpPr>
        <p:spPr>
          <a:xfrm flipH="1">
            <a:off x="1857317" y="4310796"/>
            <a:ext cx="179331" cy="919338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3BC769-91BA-81B0-3E56-4220EFAF30DA}"/>
              </a:ext>
            </a:extLst>
          </p:cNvPr>
          <p:cNvCxnSpPr>
            <a:cxnSpLocks/>
          </p:cNvCxnSpPr>
          <p:nvPr/>
        </p:nvCxnSpPr>
        <p:spPr>
          <a:xfrm flipV="1">
            <a:off x="2296059" y="4390464"/>
            <a:ext cx="183688" cy="917506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Freeform: Shape 41">
            <a:extLst>
              <a:ext uri="{FF2B5EF4-FFF2-40B4-BE49-F238E27FC236}">
                <a16:creationId xmlns:a16="http://schemas.microsoft.com/office/drawing/2014/main" id="{CD601A59-3774-0ECC-AD30-C6CA3632F615}"/>
              </a:ext>
            </a:extLst>
          </p:cNvPr>
          <p:cNvSpPr/>
          <p:nvPr/>
        </p:nvSpPr>
        <p:spPr>
          <a:xfrm>
            <a:off x="2859361" y="4323204"/>
            <a:ext cx="2380343" cy="362857"/>
          </a:xfrm>
          <a:custGeom>
            <a:avLst/>
            <a:gdLst>
              <a:gd name="connsiteX0" fmla="*/ 0 w 2380343"/>
              <a:gd name="connsiteY0" fmla="*/ 362857 h 362857"/>
              <a:gd name="connsiteX1" fmla="*/ 1291771 w 2380343"/>
              <a:gd name="connsiteY1" fmla="*/ 275771 h 362857"/>
              <a:gd name="connsiteX2" fmla="*/ 2380343 w 2380343"/>
              <a:gd name="connsiteY2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0343" h="362857">
                <a:moveTo>
                  <a:pt x="0" y="362857"/>
                </a:moveTo>
                <a:cubicBezTo>
                  <a:pt x="447523" y="349552"/>
                  <a:pt x="895047" y="336247"/>
                  <a:pt x="1291771" y="275771"/>
                </a:cubicBezTo>
                <a:cubicBezTo>
                  <a:pt x="1688495" y="215295"/>
                  <a:pt x="2034419" y="107647"/>
                  <a:pt x="2380343" y="0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4C58BB-8F07-90FA-3288-C5A3844DF699}"/>
              </a:ext>
            </a:extLst>
          </p:cNvPr>
          <p:cNvCxnSpPr>
            <a:cxnSpLocks/>
          </p:cNvCxnSpPr>
          <p:nvPr/>
        </p:nvCxnSpPr>
        <p:spPr>
          <a:xfrm flipH="1">
            <a:off x="5128539" y="4327058"/>
            <a:ext cx="111216" cy="13496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B75B84-AE55-6DB6-8030-AE1470308CF2}"/>
              </a:ext>
            </a:extLst>
          </p:cNvPr>
          <p:cNvCxnSpPr>
            <a:cxnSpLocks/>
          </p:cNvCxnSpPr>
          <p:nvPr/>
        </p:nvCxnSpPr>
        <p:spPr>
          <a:xfrm flipH="1" flipV="1">
            <a:off x="5049048" y="4291613"/>
            <a:ext cx="182271" cy="40244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29" name="Freeform: Shape 47">
            <a:extLst>
              <a:ext uri="{FF2B5EF4-FFF2-40B4-BE49-F238E27FC236}">
                <a16:creationId xmlns:a16="http://schemas.microsoft.com/office/drawing/2014/main" id="{F6B7639F-33A7-92FD-9937-648CDBE1B12A}"/>
              </a:ext>
            </a:extLst>
          </p:cNvPr>
          <p:cNvSpPr/>
          <p:nvPr/>
        </p:nvSpPr>
        <p:spPr>
          <a:xfrm>
            <a:off x="3498988" y="4539586"/>
            <a:ext cx="2380343" cy="362857"/>
          </a:xfrm>
          <a:custGeom>
            <a:avLst/>
            <a:gdLst>
              <a:gd name="connsiteX0" fmla="*/ 0 w 2380343"/>
              <a:gd name="connsiteY0" fmla="*/ 362857 h 362857"/>
              <a:gd name="connsiteX1" fmla="*/ 1291771 w 2380343"/>
              <a:gd name="connsiteY1" fmla="*/ 275771 h 362857"/>
              <a:gd name="connsiteX2" fmla="*/ 2380343 w 2380343"/>
              <a:gd name="connsiteY2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0343" h="362857">
                <a:moveTo>
                  <a:pt x="0" y="362857"/>
                </a:moveTo>
                <a:cubicBezTo>
                  <a:pt x="447523" y="349552"/>
                  <a:pt x="895047" y="336247"/>
                  <a:pt x="1291771" y="275771"/>
                </a:cubicBezTo>
                <a:cubicBezTo>
                  <a:pt x="1688495" y="215295"/>
                  <a:pt x="2034419" y="107647"/>
                  <a:pt x="2380343" y="0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54F7A6-EB29-305A-5AB5-A81FB5E034C2}"/>
              </a:ext>
            </a:extLst>
          </p:cNvPr>
          <p:cNvCxnSpPr>
            <a:cxnSpLocks/>
          </p:cNvCxnSpPr>
          <p:nvPr/>
        </p:nvCxnSpPr>
        <p:spPr>
          <a:xfrm flipH="1">
            <a:off x="5762951" y="4539586"/>
            <a:ext cx="111216" cy="13496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69DFBA-461D-86EE-18DA-5F60C62466BA}"/>
              </a:ext>
            </a:extLst>
          </p:cNvPr>
          <p:cNvCxnSpPr>
            <a:cxnSpLocks/>
          </p:cNvCxnSpPr>
          <p:nvPr/>
        </p:nvCxnSpPr>
        <p:spPr>
          <a:xfrm flipH="1" flipV="1">
            <a:off x="5696233" y="4507638"/>
            <a:ext cx="182271" cy="40244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32" name="Freeform: Shape 51">
            <a:extLst>
              <a:ext uri="{FF2B5EF4-FFF2-40B4-BE49-F238E27FC236}">
                <a16:creationId xmlns:a16="http://schemas.microsoft.com/office/drawing/2014/main" id="{D14DF84C-3A87-32B6-A9FB-A25A4EDE2980}"/>
              </a:ext>
            </a:extLst>
          </p:cNvPr>
          <p:cNvSpPr/>
          <p:nvPr/>
        </p:nvSpPr>
        <p:spPr>
          <a:xfrm>
            <a:off x="2756646" y="4154188"/>
            <a:ext cx="1167856" cy="245052"/>
          </a:xfrm>
          <a:custGeom>
            <a:avLst/>
            <a:gdLst>
              <a:gd name="connsiteX0" fmla="*/ 0 w 2380343"/>
              <a:gd name="connsiteY0" fmla="*/ 362857 h 362857"/>
              <a:gd name="connsiteX1" fmla="*/ 1291771 w 2380343"/>
              <a:gd name="connsiteY1" fmla="*/ 275771 h 362857"/>
              <a:gd name="connsiteX2" fmla="*/ 2380343 w 2380343"/>
              <a:gd name="connsiteY2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0343" h="362857">
                <a:moveTo>
                  <a:pt x="0" y="362857"/>
                </a:moveTo>
                <a:cubicBezTo>
                  <a:pt x="447523" y="349552"/>
                  <a:pt x="895047" y="336247"/>
                  <a:pt x="1291771" y="275771"/>
                </a:cubicBezTo>
                <a:cubicBezTo>
                  <a:pt x="1688495" y="215295"/>
                  <a:pt x="2034419" y="107647"/>
                  <a:pt x="2380343" y="0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704A501-BD08-5D00-276C-22A7CB65B7BA}"/>
              </a:ext>
            </a:extLst>
          </p:cNvPr>
          <p:cNvCxnSpPr>
            <a:cxnSpLocks/>
          </p:cNvCxnSpPr>
          <p:nvPr/>
        </p:nvCxnSpPr>
        <p:spPr>
          <a:xfrm flipH="1">
            <a:off x="3797772" y="4174227"/>
            <a:ext cx="111216" cy="13496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0D22B31-84FB-F621-5051-DBD186CB2834}"/>
              </a:ext>
            </a:extLst>
          </p:cNvPr>
          <p:cNvCxnSpPr>
            <a:cxnSpLocks/>
          </p:cNvCxnSpPr>
          <p:nvPr/>
        </p:nvCxnSpPr>
        <p:spPr>
          <a:xfrm flipH="1" flipV="1">
            <a:off x="3722649" y="4128397"/>
            <a:ext cx="182271" cy="40244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6AE8E9A7-196F-AF4B-9E67-AD56306E3EE2}"/>
              </a:ext>
            </a:extLst>
          </p:cNvPr>
          <p:cNvSpPr/>
          <p:nvPr/>
        </p:nvSpPr>
        <p:spPr>
          <a:xfrm>
            <a:off x="979345" y="2808996"/>
            <a:ext cx="9567212" cy="1057275"/>
          </a:xfrm>
          <a:custGeom>
            <a:avLst/>
            <a:gdLst>
              <a:gd name="connsiteX0" fmla="*/ 9534525 w 9534525"/>
              <a:gd name="connsiteY0" fmla="*/ 0 h 1057275"/>
              <a:gd name="connsiteX1" fmla="*/ 9534525 w 9534525"/>
              <a:gd name="connsiteY1" fmla="*/ 0 h 1057275"/>
              <a:gd name="connsiteX2" fmla="*/ 8372475 w 9534525"/>
              <a:gd name="connsiteY2" fmla="*/ 9525 h 1057275"/>
              <a:gd name="connsiteX3" fmla="*/ 7124700 w 9534525"/>
              <a:gd name="connsiteY3" fmla="*/ 333375 h 1057275"/>
              <a:gd name="connsiteX4" fmla="*/ 5991225 w 9534525"/>
              <a:gd name="connsiteY4" fmla="*/ 457200 h 1057275"/>
              <a:gd name="connsiteX5" fmla="*/ 5362575 w 9534525"/>
              <a:gd name="connsiteY5" fmla="*/ 523875 h 1057275"/>
              <a:gd name="connsiteX6" fmla="*/ 3648075 w 9534525"/>
              <a:gd name="connsiteY6" fmla="*/ 609600 h 1057275"/>
              <a:gd name="connsiteX7" fmla="*/ 2447925 w 9534525"/>
              <a:gd name="connsiteY7" fmla="*/ 657225 h 1057275"/>
              <a:gd name="connsiteX8" fmla="*/ 2362200 w 9534525"/>
              <a:gd name="connsiteY8" fmla="*/ 657225 h 1057275"/>
              <a:gd name="connsiteX9" fmla="*/ 1762125 w 9534525"/>
              <a:gd name="connsiteY9" fmla="*/ 581025 h 1057275"/>
              <a:gd name="connsiteX10" fmla="*/ 1628775 w 9534525"/>
              <a:gd name="connsiteY10" fmla="*/ 581025 h 1057275"/>
              <a:gd name="connsiteX11" fmla="*/ 0 w 9534525"/>
              <a:gd name="connsiteY11" fmla="*/ 590550 h 1057275"/>
              <a:gd name="connsiteX12" fmla="*/ 0 w 9534525"/>
              <a:gd name="connsiteY12" fmla="*/ 723900 h 1057275"/>
              <a:gd name="connsiteX13" fmla="*/ 933450 w 9534525"/>
              <a:gd name="connsiteY13" fmla="*/ 723900 h 1057275"/>
              <a:gd name="connsiteX14" fmla="*/ 1066800 w 9534525"/>
              <a:gd name="connsiteY14" fmla="*/ 704850 h 1057275"/>
              <a:gd name="connsiteX15" fmla="*/ 1371600 w 9534525"/>
              <a:gd name="connsiteY15" fmla="*/ 666750 h 1057275"/>
              <a:gd name="connsiteX16" fmla="*/ 1362075 w 9534525"/>
              <a:gd name="connsiteY16" fmla="*/ 790575 h 1057275"/>
              <a:gd name="connsiteX17" fmla="*/ 1447800 w 9534525"/>
              <a:gd name="connsiteY17" fmla="*/ 819150 h 1057275"/>
              <a:gd name="connsiteX18" fmla="*/ 2914650 w 9534525"/>
              <a:gd name="connsiteY18" fmla="*/ 847725 h 1057275"/>
              <a:gd name="connsiteX19" fmla="*/ 3581400 w 9534525"/>
              <a:gd name="connsiteY19" fmla="*/ 781050 h 1057275"/>
              <a:gd name="connsiteX20" fmla="*/ 3838575 w 9534525"/>
              <a:gd name="connsiteY20" fmla="*/ 828675 h 1057275"/>
              <a:gd name="connsiteX21" fmla="*/ 3981450 w 9534525"/>
              <a:gd name="connsiteY21" fmla="*/ 857250 h 1057275"/>
              <a:gd name="connsiteX22" fmla="*/ 4752975 w 9534525"/>
              <a:gd name="connsiteY22" fmla="*/ 819150 h 1057275"/>
              <a:gd name="connsiteX23" fmla="*/ 4924425 w 9534525"/>
              <a:gd name="connsiteY23" fmla="*/ 847725 h 1057275"/>
              <a:gd name="connsiteX24" fmla="*/ 5524500 w 9534525"/>
              <a:gd name="connsiteY24" fmla="*/ 952500 h 1057275"/>
              <a:gd name="connsiteX25" fmla="*/ 5781675 w 9534525"/>
              <a:gd name="connsiteY25" fmla="*/ 952500 h 1057275"/>
              <a:gd name="connsiteX26" fmla="*/ 5838825 w 9534525"/>
              <a:gd name="connsiteY26" fmla="*/ 952500 h 1057275"/>
              <a:gd name="connsiteX27" fmla="*/ 6038850 w 9534525"/>
              <a:gd name="connsiteY27" fmla="*/ 1057275 h 1057275"/>
              <a:gd name="connsiteX28" fmla="*/ 6143625 w 9534525"/>
              <a:gd name="connsiteY28" fmla="*/ 1047750 h 1057275"/>
              <a:gd name="connsiteX29" fmla="*/ 7019925 w 9534525"/>
              <a:gd name="connsiteY29" fmla="*/ 781050 h 1057275"/>
              <a:gd name="connsiteX30" fmla="*/ 8048625 w 9534525"/>
              <a:gd name="connsiteY30" fmla="*/ 542925 h 1057275"/>
              <a:gd name="connsiteX31" fmla="*/ 8515350 w 9534525"/>
              <a:gd name="connsiteY31" fmla="*/ 285750 h 1057275"/>
              <a:gd name="connsiteX32" fmla="*/ 8924925 w 9534525"/>
              <a:gd name="connsiteY32" fmla="*/ 314325 h 1057275"/>
              <a:gd name="connsiteX33" fmla="*/ 9477375 w 9534525"/>
              <a:gd name="connsiteY33" fmla="*/ 247650 h 1057275"/>
              <a:gd name="connsiteX34" fmla="*/ 9534525 w 9534525"/>
              <a:gd name="connsiteY34" fmla="*/ 0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34525" h="1057275">
                <a:moveTo>
                  <a:pt x="9534525" y="0"/>
                </a:moveTo>
                <a:lnTo>
                  <a:pt x="9534525" y="0"/>
                </a:lnTo>
                <a:lnTo>
                  <a:pt x="8372475" y="9525"/>
                </a:lnTo>
                <a:lnTo>
                  <a:pt x="7124700" y="333375"/>
                </a:lnTo>
                <a:lnTo>
                  <a:pt x="5991225" y="457200"/>
                </a:lnTo>
                <a:lnTo>
                  <a:pt x="5362575" y="523875"/>
                </a:lnTo>
                <a:lnTo>
                  <a:pt x="3648075" y="609600"/>
                </a:lnTo>
                <a:lnTo>
                  <a:pt x="2447925" y="657225"/>
                </a:lnTo>
                <a:lnTo>
                  <a:pt x="2362200" y="657225"/>
                </a:lnTo>
                <a:lnTo>
                  <a:pt x="1762125" y="581025"/>
                </a:lnTo>
                <a:lnTo>
                  <a:pt x="1628775" y="581025"/>
                </a:lnTo>
                <a:lnTo>
                  <a:pt x="0" y="590550"/>
                </a:lnTo>
                <a:lnTo>
                  <a:pt x="0" y="723900"/>
                </a:lnTo>
                <a:lnTo>
                  <a:pt x="933450" y="723900"/>
                </a:lnTo>
                <a:lnTo>
                  <a:pt x="1066800" y="704850"/>
                </a:lnTo>
                <a:lnTo>
                  <a:pt x="1371600" y="666750"/>
                </a:lnTo>
                <a:lnTo>
                  <a:pt x="1362075" y="790575"/>
                </a:lnTo>
                <a:lnTo>
                  <a:pt x="1447800" y="819150"/>
                </a:lnTo>
                <a:lnTo>
                  <a:pt x="2914650" y="847725"/>
                </a:lnTo>
                <a:lnTo>
                  <a:pt x="3581400" y="781050"/>
                </a:lnTo>
                <a:lnTo>
                  <a:pt x="3838575" y="828675"/>
                </a:lnTo>
                <a:lnTo>
                  <a:pt x="3981450" y="857250"/>
                </a:lnTo>
                <a:lnTo>
                  <a:pt x="4752975" y="819150"/>
                </a:lnTo>
                <a:lnTo>
                  <a:pt x="4924425" y="847725"/>
                </a:lnTo>
                <a:lnTo>
                  <a:pt x="5524500" y="952500"/>
                </a:lnTo>
                <a:lnTo>
                  <a:pt x="5781675" y="952500"/>
                </a:lnTo>
                <a:lnTo>
                  <a:pt x="5838825" y="952500"/>
                </a:lnTo>
                <a:lnTo>
                  <a:pt x="6038850" y="1057275"/>
                </a:lnTo>
                <a:lnTo>
                  <a:pt x="6143625" y="1047750"/>
                </a:lnTo>
                <a:lnTo>
                  <a:pt x="7019925" y="781050"/>
                </a:lnTo>
                <a:lnTo>
                  <a:pt x="8048625" y="542925"/>
                </a:lnTo>
                <a:lnTo>
                  <a:pt x="8515350" y="285750"/>
                </a:lnTo>
                <a:lnTo>
                  <a:pt x="8924925" y="314325"/>
                </a:lnTo>
                <a:lnTo>
                  <a:pt x="9477375" y="247650"/>
                </a:lnTo>
                <a:lnTo>
                  <a:pt x="953452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260AD3-A64E-0334-CCAD-26B7F76034E5}"/>
              </a:ext>
            </a:extLst>
          </p:cNvPr>
          <p:cNvCxnSpPr>
            <a:cxnSpLocks/>
          </p:cNvCxnSpPr>
          <p:nvPr/>
        </p:nvCxnSpPr>
        <p:spPr>
          <a:xfrm>
            <a:off x="6504740" y="3325318"/>
            <a:ext cx="1079347" cy="105575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41D771-CF1D-E942-B62F-2589C57FDB2C}"/>
              </a:ext>
            </a:extLst>
          </p:cNvPr>
          <p:cNvCxnSpPr>
            <a:cxnSpLocks/>
            <a:stCxn id="68" idx="15"/>
            <a:endCxn id="8" idx="6"/>
          </p:cNvCxnSpPr>
          <p:nvPr/>
        </p:nvCxnSpPr>
        <p:spPr>
          <a:xfrm flipH="1">
            <a:off x="2083165" y="3475746"/>
            <a:ext cx="272482" cy="209892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miter lim="800000"/>
          </a:ln>
          <a:effectLst/>
        </p:spPr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1F03818A-25A2-6545-1FE5-4A473B4AD715}"/>
              </a:ext>
            </a:extLst>
          </p:cNvPr>
          <p:cNvSpPr/>
          <p:nvPr/>
        </p:nvSpPr>
        <p:spPr>
          <a:xfrm>
            <a:off x="10400991" y="2808996"/>
            <a:ext cx="212284" cy="4049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6EE3BE1-9CAE-5644-2FE5-D0A20B683466}"/>
              </a:ext>
            </a:extLst>
          </p:cNvPr>
          <p:cNvSpPr/>
          <p:nvPr/>
        </p:nvSpPr>
        <p:spPr>
          <a:xfrm>
            <a:off x="773734" y="3381593"/>
            <a:ext cx="238153" cy="3413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5" name="Picture 84" descr="A picture containing antenna, clock&#10;&#10;Description automatically generated">
            <a:extLst>
              <a:ext uri="{FF2B5EF4-FFF2-40B4-BE49-F238E27FC236}">
                <a16:creationId xmlns:a16="http://schemas.microsoft.com/office/drawing/2014/main" id="{C4C8D677-E05B-F215-4265-17BB9480DF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9" b="20395"/>
          <a:stretch/>
        </p:blipFill>
        <p:spPr>
          <a:xfrm rot="10800000" flipV="1">
            <a:off x="5544639" y="3592402"/>
            <a:ext cx="1102722" cy="669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Picture 85" descr="A picture containing antenna, clock&#10;&#10;Description automatically generated">
            <a:extLst>
              <a:ext uri="{FF2B5EF4-FFF2-40B4-BE49-F238E27FC236}">
                <a16:creationId xmlns:a16="http://schemas.microsoft.com/office/drawing/2014/main" id="{E5158504-2189-B6B1-E79F-A5BAD3E5E6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545654" y="5050281"/>
            <a:ext cx="1205516" cy="669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DED489CA-021F-BCE0-DDE6-E4BBFC708A96}"/>
              </a:ext>
            </a:extLst>
          </p:cNvPr>
          <p:cNvSpPr/>
          <p:nvPr/>
        </p:nvSpPr>
        <p:spPr>
          <a:xfrm>
            <a:off x="7567555" y="2814122"/>
            <a:ext cx="1860550" cy="469900"/>
          </a:xfrm>
          <a:custGeom>
            <a:avLst/>
            <a:gdLst>
              <a:gd name="connsiteX0" fmla="*/ 1860550 w 1860550"/>
              <a:gd name="connsiteY0" fmla="*/ 0 h 469900"/>
              <a:gd name="connsiteX1" fmla="*/ 1778000 w 1860550"/>
              <a:gd name="connsiteY1" fmla="*/ 196850 h 469900"/>
              <a:gd name="connsiteX2" fmla="*/ 1473200 w 1860550"/>
              <a:gd name="connsiteY2" fmla="*/ 368300 h 469900"/>
              <a:gd name="connsiteX3" fmla="*/ 1365250 w 1860550"/>
              <a:gd name="connsiteY3" fmla="*/ 393700 h 469900"/>
              <a:gd name="connsiteX4" fmla="*/ 863600 w 1860550"/>
              <a:gd name="connsiteY4" fmla="*/ 463550 h 469900"/>
              <a:gd name="connsiteX5" fmla="*/ 393700 w 1860550"/>
              <a:gd name="connsiteY5" fmla="*/ 469900 h 469900"/>
              <a:gd name="connsiteX6" fmla="*/ 0 w 1860550"/>
              <a:gd name="connsiteY6" fmla="*/ 393700 h 469900"/>
              <a:gd name="connsiteX7" fmla="*/ 558800 w 1860550"/>
              <a:gd name="connsiteY7" fmla="*/ 317500 h 469900"/>
              <a:gd name="connsiteX8" fmla="*/ 1860550 w 1860550"/>
              <a:gd name="connsiteY8" fmla="*/ 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0550" h="469900">
                <a:moveTo>
                  <a:pt x="1860550" y="0"/>
                </a:moveTo>
                <a:lnTo>
                  <a:pt x="1778000" y="196850"/>
                </a:lnTo>
                <a:lnTo>
                  <a:pt x="1473200" y="368300"/>
                </a:lnTo>
                <a:lnTo>
                  <a:pt x="1365250" y="393700"/>
                </a:lnTo>
                <a:lnTo>
                  <a:pt x="863600" y="463550"/>
                </a:lnTo>
                <a:lnTo>
                  <a:pt x="393700" y="469900"/>
                </a:lnTo>
                <a:lnTo>
                  <a:pt x="0" y="393700"/>
                </a:lnTo>
                <a:lnTo>
                  <a:pt x="558800" y="317500"/>
                </a:lnTo>
                <a:lnTo>
                  <a:pt x="1860550" y="0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9" name="Picture 88" descr="Aerial view of a road construction site&#10;&#10;Description automatically generated">
            <a:extLst>
              <a:ext uri="{FF2B5EF4-FFF2-40B4-BE49-F238E27FC236}">
                <a16:creationId xmlns:a16="http://schemas.microsoft.com/office/drawing/2014/main" id="{BC2B2CC1-3962-5AFD-82EC-A9190C0F94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36" y="172253"/>
            <a:ext cx="2434388" cy="1646255"/>
          </a:xfrm>
          <a:prstGeom prst="rect">
            <a:avLst/>
          </a:prstGeom>
        </p:spPr>
      </p:pic>
      <p:pic>
        <p:nvPicPr>
          <p:cNvPr id="96" name="Picture 95" descr="A road that has been collapsed&#10;&#10;Description automatically generated">
            <a:extLst>
              <a:ext uri="{FF2B5EF4-FFF2-40B4-BE49-F238E27FC236}">
                <a16:creationId xmlns:a16="http://schemas.microsoft.com/office/drawing/2014/main" id="{EA529AA9-7205-20A3-5A0B-A1B1975016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747" y="158402"/>
            <a:ext cx="2175553" cy="1624553"/>
          </a:xfrm>
          <a:prstGeom prst="rect">
            <a:avLst/>
          </a:prstGeom>
        </p:spPr>
      </p:pic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E4158DF-7545-F050-6342-5A505D1CC29B}"/>
              </a:ext>
            </a:extLst>
          </p:cNvPr>
          <p:cNvSpPr/>
          <p:nvPr/>
        </p:nvSpPr>
        <p:spPr>
          <a:xfrm>
            <a:off x="4127950" y="3412056"/>
            <a:ext cx="614362" cy="180975"/>
          </a:xfrm>
          <a:custGeom>
            <a:avLst/>
            <a:gdLst>
              <a:gd name="connsiteX0" fmla="*/ 0 w 614362"/>
              <a:gd name="connsiteY0" fmla="*/ 23813 h 180975"/>
              <a:gd name="connsiteX1" fmla="*/ 61912 w 614362"/>
              <a:gd name="connsiteY1" fmla="*/ 109538 h 180975"/>
              <a:gd name="connsiteX2" fmla="*/ 109537 w 614362"/>
              <a:gd name="connsiteY2" fmla="*/ 152400 h 180975"/>
              <a:gd name="connsiteX3" fmla="*/ 233362 w 614362"/>
              <a:gd name="connsiteY3" fmla="*/ 180975 h 180975"/>
              <a:gd name="connsiteX4" fmla="*/ 457200 w 614362"/>
              <a:gd name="connsiteY4" fmla="*/ 157163 h 180975"/>
              <a:gd name="connsiteX5" fmla="*/ 557212 w 614362"/>
              <a:gd name="connsiteY5" fmla="*/ 66675 h 180975"/>
              <a:gd name="connsiteX6" fmla="*/ 614362 w 614362"/>
              <a:gd name="connsiteY6" fmla="*/ 0 h 180975"/>
              <a:gd name="connsiteX7" fmla="*/ 0 w 614362"/>
              <a:gd name="connsiteY7" fmla="*/ 23813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362" h="180975">
                <a:moveTo>
                  <a:pt x="0" y="23813"/>
                </a:moveTo>
                <a:lnTo>
                  <a:pt x="61912" y="109538"/>
                </a:lnTo>
                <a:lnTo>
                  <a:pt x="109537" y="152400"/>
                </a:lnTo>
                <a:lnTo>
                  <a:pt x="233362" y="180975"/>
                </a:lnTo>
                <a:lnTo>
                  <a:pt x="457200" y="157163"/>
                </a:lnTo>
                <a:lnTo>
                  <a:pt x="557212" y="66675"/>
                </a:lnTo>
                <a:lnTo>
                  <a:pt x="614362" y="0"/>
                </a:lnTo>
                <a:lnTo>
                  <a:pt x="0" y="23813"/>
                </a:lnTo>
                <a:close/>
              </a:path>
            </a:pathLst>
          </a:custGeom>
          <a:gradFill>
            <a:gsLst>
              <a:gs pos="48000">
                <a:srgbClr val="00B0F0"/>
              </a:gs>
              <a:gs pos="100000">
                <a:schemeClr val="tx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9" name="Freeform 85">
            <a:extLst>
              <a:ext uri="{FF2B5EF4-FFF2-40B4-BE49-F238E27FC236}">
                <a16:creationId xmlns:a16="http://schemas.microsoft.com/office/drawing/2014/main" id="{8232BBAD-5FBF-7C87-C411-3B9A116182CF}"/>
              </a:ext>
            </a:extLst>
          </p:cNvPr>
          <p:cNvSpPr/>
          <p:nvPr/>
        </p:nvSpPr>
        <p:spPr>
          <a:xfrm>
            <a:off x="5309042" y="3224896"/>
            <a:ext cx="228600" cy="779621"/>
          </a:xfrm>
          <a:custGeom>
            <a:avLst/>
            <a:gdLst>
              <a:gd name="connsiteX0" fmla="*/ 69056 w 228600"/>
              <a:gd name="connsiteY0" fmla="*/ 647700 h 652462"/>
              <a:gd name="connsiteX1" fmla="*/ 88106 w 228600"/>
              <a:gd name="connsiteY1" fmla="*/ 588169 h 652462"/>
              <a:gd name="connsiteX2" fmla="*/ 95250 w 228600"/>
              <a:gd name="connsiteY2" fmla="*/ 516731 h 652462"/>
              <a:gd name="connsiteX3" fmla="*/ 109537 w 228600"/>
              <a:gd name="connsiteY3" fmla="*/ 411956 h 652462"/>
              <a:gd name="connsiteX4" fmla="*/ 100012 w 228600"/>
              <a:gd name="connsiteY4" fmla="*/ 307181 h 652462"/>
              <a:gd name="connsiteX5" fmla="*/ 90487 w 228600"/>
              <a:gd name="connsiteY5" fmla="*/ 140494 h 652462"/>
              <a:gd name="connsiteX6" fmla="*/ 69056 w 228600"/>
              <a:gd name="connsiteY6" fmla="*/ 119062 h 652462"/>
              <a:gd name="connsiteX7" fmla="*/ 0 w 228600"/>
              <a:gd name="connsiteY7" fmla="*/ 128587 h 652462"/>
              <a:gd name="connsiteX8" fmla="*/ 0 w 228600"/>
              <a:gd name="connsiteY8" fmla="*/ 128587 h 652462"/>
              <a:gd name="connsiteX9" fmla="*/ 11906 w 228600"/>
              <a:gd name="connsiteY9" fmla="*/ 90487 h 652462"/>
              <a:gd name="connsiteX10" fmla="*/ 50006 w 228600"/>
              <a:gd name="connsiteY10" fmla="*/ 69056 h 652462"/>
              <a:gd name="connsiteX11" fmla="*/ 66675 w 228600"/>
              <a:gd name="connsiteY11" fmla="*/ 40481 h 652462"/>
              <a:gd name="connsiteX12" fmla="*/ 73818 w 228600"/>
              <a:gd name="connsiteY12" fmla="*/ 11906 h 652462"/>
              <a:gd name="connsiteX13" fmla="*/ 95250 w 228600"/>
              <a:gd name="connsiteY13" fmla="*/ 0 h 652462"/>
              <a:gd name="connsiteX14" fmla="*/ 126206 w 228600"/>
              <a:gd name="connsiteY14" fmla="*/ 2381 h 652462"/>
              <a:gd name="connsiteX15" fmla="*/ 145256 w 228600"/>
              <a:gd name="connsiteY15" fmla="*/ 40481 h 652462"/>
              <a:gd name="connsiteX16" fmla="*/ 178593 w 228600"/>
              <a:gd name="connsiteY16" fmla="*/ 78581 h 652462"/>
              <a:gd name="connsiteX17" fmla="*/ 211931 w 228600"/>
              <a:gd name="connsiteY17" fmla="*/ 114300 h 652462"/>
              <a:gd name="connsiteX18" fmla="*/ 228600 w 228600"/>
              <a:gd name="connsiteY18" fmla="*/ 135731 h 652462"/>
              <a:gd name="connsiteX19" fmla="*/ 169068 w 228600"/>
              <a:gd name="connsiteY19" fmla="*/ 135731 h 652462"/>
              <a:gd name="connsiteX20" fmla="*/ 121443 w 228600"/>
              <a:gd name="connsiteY20" fmla="*/ 133350 h 652462"/>
              <a:gd name="connsiteX21" fmla="*/ 116681 w 228600"/>
              <a:gd name="connsiteY21" fmla="*/ 202406 h 652462"/>
              <a:gd name="connsiteX22" fmla="*/ 126206 w 228600"/>
              <a:gd name="connsiteY22" fmla="*/ 304800 h 652462"/>
              <a:gd name="connsiteX23" fmla="*/ 133350 w 228600"/>
              <a:gd name="connsiteY23" fmla="*/ 366712 h 652462"/>
              <a:gd name="connsiteX24" fmla="*/ 135731 w 228600"/>
              <a:gd name="connsiteY24" fmla="*/ 438150 h 652462"/>
              <a:gd name="connsiteX25" fmla="*/ 145256 w 228600"/>
              <a:gd name="connsiteY25" fmla="*/ 538162 h 652462"/>
              <a:gd name="connsiteX26" fmla="*/ 145256 w 228600"/>
              <a:gd name="connsiteY26" fmla="*/ 607219 h 652462"/>
              <a:gd name="connsiteX27" fmla="*/ 152400 w 228600"/>
              <a:gd name="connsiteY27" fmla="*/ 652462 h 652462"/>
              <a:gd name="connsiteX28" fmla="*/ 69056 w 228600"/>
              <a:gd name="connsiteY28" fmla="*/ 647700 h 6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8600" h="652462">
                <a:moveTo>
                  <a:pt x="69056" y="647700"/>
                </a:moveTo>
                <a:lnTo>
                  <a:pt x="88106" y="588169"/>
                </a:lnTo>
                <a:lnTo>
                  <a:pt x="95250" y="516731"/>
                </a:lnTo>
                <a:lnTo>
                  <a:pt x="109537" y="411956"/>
                </a:lnTo>
                <a:lnTo>
                  <a:pt x="100012" y="307181"/>
                </a:lnTo>
                <a:lnTo>
                  <a:pt x="90487" y="140494"/>
                </a:lnTo>
                <a:lnTo>
                  <a:pt x="69056" y="119062"/>
                </a:lnTo>
                <a:lnTo>
                  <a:pt x="0" y="128587"/>
                </a:lnTo>
                <a:lnTo>
                  <a:pt x="0" y="128587"/>
                </a:lnTo>
                <a:lnTo>
                  <a:pt x="11906" y="90487"/>
                </a:lnTo>
                <a:lnTo>
                  <a:pt x="50006" y="69056"/>
                </a:lnTo>
                <a:lnTo>
                  <a:pt x="66675" y="40481"/>
                </a:lnTo>
                <a:lnTo>
                  <a:pt x="73818" y="11906"/>
                </a:lnTo>
                <a:lnTo>
                  <a:pt x="95250" y="0"/>
                </a:lnTo>
                <a:lnTo>
                  <a:pt x="126206" y="2381"/>
                </a:lnTo>
                <a:lnTo>
                  <a:pt x="145256" y="40481"/>
                </a:lnTo>
                <a:lnTo>
                  <a:pt x="178593" y="78581"/>
                </a:lnTo>
                <a:lnTo>
                  <a:pt x="211931" y="114300"/>
                </a:lnTo>
                <a:lnTo>
                  <a:pt x="228600" y="135731"/>
                </a:lnTo>
                <a:lnTo>
                  <a:pt x="169068" y="135731"/>
                </a:lnTo>
                <a:lnTo>
                  <a:pt x="121443" y="133350"/>
                </a:lnTo>
                <a:lnTo>
                  <a:pt x="116681" y="202406"/>
                </a:lnTo>
                <a:lnTo>
                  <a:pt x="126206" y="304800"/>
                </a:lnTo>
                <a:lnTo>
                  <a:pt x="133350" y="366712"/>
                </a:lnTo>
                <a:cubicBezTo>
                  <a:pt x="134144" y="390525"/>
                  <a:pt x="134937" y="414337"/>
                  <a:pt x="135731" y="438150"/>
                </a:cubicBezTo>
                <a:lnTo>
                  <a:pt x="145256" y="538162"/>
                </a:lnTo>
                <a:lnTo>
                  <a:pt x="145256" y="607219"/>
                </a:lnTo>
                <a:lnTo>
                  <a:pt x="152400" y="652462"/>
                </a:lnTo>
                <a:lnTo>
                  <a:pt x="69056" y="64770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Freeform 85">
            <a:extLst>
              <a:ext uri="{FF2B5EF4-FFF2-40B4-BE49-F238E27FC236}">
                <a16:creationId xmlns:a16="http://schemas.microsoft.com/office/drawing/2014/main" id="{8DDEEB0F-0ABC-EF33-33BA-D1B2D9A15950}"/>
              </a:ext>
            </a:extLst>
          </p:cNvPr>
          <p:cNvSpPr/>
          <p:nvPr/>
        </p:nvSpPr>
        <p:spPr>
          <a:xfrm>
            <a:off x="3208615" y="3310056"/>
            <a:ext cx="228600" cy="779621"/>
          </a:xfrm>
          <a:custGeom>
            <a:avLst/>
            <a:gdLst>
              <a:gd name="connsiteX0" fmla="*/ 69056 w 228600"/>
              <a:gd name="connsiteY0" fmla="*/ 647700 h 652462"/>
              <a:gd name="connsiteX1" fmla="*/ 88106 w 228600"/>
              <a:gd name="connsiteY1" fmla="*/ 588169 h 652462"/>
              <a:gd name="connsiteX2" fmla="*/ 95250 w 228600"/>
              <a:gd name="connsiteY2" fmla="*/ 516731 h 652462"/>
              <a:gd name="connsiteX3" fmla="*/ 109537 w 228600"/>
              <a:gd name="connsiteY3" fmla="*/ 411956 h 652462"/>
              <a:gd name="connsiteX4" fmla="*/ 100012 w 228600"/>
              <a:gd name="connsiteY4" fmla="*/ 307181 h 652462"/>
              <a:gd name="connsiteX5" fmla="*/ 90487 w 228600"/>
              <a:gd name="connsiteY5" fmla="*/ 140494 h 652462"/>
              <a:gd name="connsiteX6" fmla="*/ 69056 w 228600"/>
              <a:gd name="connsiteY6" fmla="*/ 119062 h 652462"/>
              <a:gd name="connsiteX7" fmla="*/ 0 w 228600"/>
              <a:gd name="connsiteY7" fmla="*/ 128587 h 652462"/>
              <a:gd name="connsiteX8" fmla="*/ 0 w 228600"/>
              <a:gd name="connsiteY8" fmla="*/ 128587 h 652462"/>
              <a:gd name="connsiteX9" fmla="*/ 11906 w 228600"/>
              <a:gd name="connsiteY9" fmla="*/ 90487 h 652462"/>
              <a:gd name="connsiteX10" fmla="*/ 50006 w 228600"/>
              <a:gd name="connsiteY10" fmla="*/ 69056 h 652462"/>
              <a:gd name="connsiteX11" fmla="*/ 66675 w 228600"/>
              <a:gd name="connsiteY11" fmla="*/ 40481 h 652462"/>
              <a:gd name="connsiteX12" fmla="*/ 73818 w 228600"/>
              <a:gd name="connsiteY12" fmla="*/ 11906 h 652462"/>
              <a:gd name="connsiteX13" fmla="*/ 95250 w 228600"/>
              <a:gd name="connsiteY13" fmla="*/ 0 h 652462"/>
              <a:gd name="connsiteX14" fmla="*/ 126206 w 228600"/>
              <a:gd name="connsiteY14" fmla="*/ 2381 h 652462"/>
              <a:gd name="connsiteX15" fmla="*/ 145256 w 228600"/>
              <a:gd name="connsiteY15" fmla="*/ 40481 h 652462"/>
              <a:gd name="connsiteX16" fmla="*/ 178593 w 228600"/>
              <a:gd name="connsiteY16" fmla="*/ 78581 h 652462"/>
              <a:gd name="connsiteX17" fmla="*/ 211931 w 228600"/>
              <a:gd name="connsiteY17" fmla="*/ 114300 h 652462"/>
              <a:gd name="connsiteX18" fmla="*/ 228600 w 228600"/>
              <a:gd name="connsiteY18" fmla="*/ 135731 h 652462"/>
              <a:gd name="connsiteX19" fmla="*/ 169068 w 228600"/>
              <a:gd name="connsiteY19" fmla="*/ 135731 h 652462"/>
              <a:gd name="connsiteX20" fmla="*/ 121443 w 228600"/>
              <a:gd name="connsiteY20" fmla="*/ 133350 h 652462"/>
              <a:gd name="connsiteX21" fmla="*/ 116681 w 228600"/>
              <a:gd name="connsiteY21" fmla="*/ 202406 h 652462"/>
              <a:gd name="connsiteX22" fmla="*/ 126206 w 228600"/>
              <a:gd name="connsiteY22" fmla="*/ 304800 h 652462"/>
              <a:gd name="connsiteX23" fmla="*/ 133350 w 228600"/>
              <a:gd name="connsiteY23" fmla="*/ 366712 h 652462"/>
              <a:gd name="connsiteX24" fmla="*/ 135731 w 228600"/>
              <a:gd name="connsiteY24" fmla="*/ 438150 h 652462"/>
              <a:gd name="connsiteX25" fmla="*/ 145256 w 228600"/>
              <a:gd name="connsiteY25" fmla="*/ 538162 h 652462"/>
              <a:gd name="connsiteX26" fmla="*/ 145256 w 228600"/>
              <a:gd name="connsiteY26" fmla="*/ 607219 h 652462"/>
              <a:gd name="connsiteX27" fmla="*/ 152400 w 228600"/>
              <a:gd name="connsiteY27" fmla="*/ 652462 h 652462"/>
              <a:gd name="connsiteX28" fmla="*/ 69056 w 228600"/>
              <a:gd name="connsiteY28" fmla="*/ 647700 h 6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8600" h="652462">
                <a:moveTo>
                  <a:pt x="69056" y="647700"/>
                </a:moveTo>
                <a:lnTo>
                  <a:pt x="88106" y="588169"/>
                </a:lnTo>
                <a:lnTo>
                  <a:pt x="95250" y="516731"/>
                </a:lnTo>
                <a:lnTo>
                  <a:pt x="109537" y="411956"/>
                </a:lnTo>
                <a:lnTo>
                  <a:pt x="100012" y="307181"/>
                </a:lnTo>
                <a:lnTo>
                  <a:pt x="90487" y="140494"/>
                </a:lnTo>
                <a:lnTo>
                  <a:pt x="69056" y="119062"/>
                </a:lnTo>
                <a:lnTo>
                  <a:pt x="0" y="128587"/>
                </a:lnTo>
                <a:lnTo>
                  <a:pt x="0" y="128587"/>
                </a:lnTo>
                <a:lnTo>
                  <a:pt x="11906" y="90487"/>
                </a:lnTo>
                <a:lnTo>
                  <a:pt x="50006" y="69056"/>
                </a:lnTo>
                <a:lnTo>
                  <a:pt x="66675" y="40481"/>
                </a:lnTo>
                <a:lnTo>
                  <a:pt x="73818" y="11906"/>
                </a:lnTo>
                <a:lnTo>
                  <a:pt x="95250" y="0"/>
                </a:lnTo>
                <a:lnTo>
                  <a:pt x="126206" y="2381"/>
                </a:lnTo>
                <a:lnTo>
                  <a:pt x="145256" y="40481"/>
                </a:lnTo>
                <a:lnTo>
                  <a:pt x="178593" y="78581"/>
                </a:lnTo>
                <a:lnTo>
                  <a:pt x="211931" y="114300"/>
                </a:lnTo>
                <a:lnTo>
                  <a:pt x="228600" y="135731"/>
                </a:lnTo>
                <a:lnTo>
                  <a:pt x="169068" y="135731"/>
                </a:lnTo>
                <a:lnTo>
                  <a:pt x="121443" y="133350"/>
                </a:lnTo>
                <a:lnTo>
                  <a:pt x="116681" y="202406"/>
                </a:lnTo>
                <a:lnTo>
                  <a:pt x="126206" y="304800"/>
                </a:lnTo>
                <a:lnTo>
                  <a:pt x="133350" y="366712"/>
                </a:lnTo>
                <a:cubicBezTo>
                  <a:pt x="134144" y="390525"/>
                  <a:pt x="134937" y="414337"/>
                  <a:pt x="135731" y="438150"/>
                </a:cubicBezTo>
                <a:lnTo>
                  <a:pt x="145256" y="538162"/>
                </a:lnTo>
                <a:lnTo>
                  <a:pt x="145256" y="607219"/>
                </a:lnTo>
                <a:lnTo>
                  <a:pt x="152400" y="652462"/>
                </a:lnTo>
                <a:lnTo>
                  <a:pt x="69056" y="64770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" name="Picture 103" descr="A black and white line drawing of a car&#10;&#10;Description automatically generated">
            <a:extLst>
              <a:ext uri="{FF2B5EF4-FFF2-40B4-BE49-F238E27FC236}">
                <a16:creationId xmlns:a16="http://schemas.microsoft.com/office/drawing/2014/main" id="{15CAB894-2229-9013-CC53-247C9049288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4" t="30568" r="20442" b="29097"/>
          <a:stretch/>
        </p:blipFill>
        <p:spPr>
          <a:xfrm>
            <a:off x="5787368" y="3237285"/>
            <a:ext cx="168423" cy="121152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A58DA39C-EF94-2775-6451-EFA466377704}"/>
              </a:ext>
            </a:extLst>
          </p:cNvPr>
          <p:cNvSpPr/>
          <p:nvPr/>
        </p:nvSpPr>
        <p:spPr>
          <a:xfrm>
            <a:off x="5548943" y="3358733"/>
            <a:ext cx="445293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9" name="Picture 108" descr="A black and white line drawing of a car&#10;&#10;Description automatically generated">
            <a:extLst>
              <a:ext uri="{FF2B5EF4-FFF2-40B4-BE49-F238E27FC236}">
                <a16:creationId xmlns:a16="http://schemas.microsoft.com/office/drawing/2014/main" id="{50770AA6-3C6B-CD2D-9C59-BAA5327713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4" t="30568" r="20442" b="29097"/>
          <a:stretch/>
        </p:blipFill>
        <p:spPr>
          <a:xfrm>
            <a:off x="5589058" y="3233396"/>
            <a:ext cx="168423" cy="121152"/>
          </a:xfrm>
          <a:prstGeom prst="rect">
            <a:avLst/>
          </a:prstGeom>
        </p:spPr>
      </p:pic>
      <p:pic>
        <p:nvPicPr>
          <p:cNvPr id="111" name="Picture 110" descr="A bridge that has been demolished&#10;&#10;Description automatically generated">
            <a:extLst>
              <a:ext uri="{FF2B5EF4-FFF2-40B4-BE49-F238E27FC236}">
                <a16:creationId xmlns:a16="http://schemas.microsoft.com/office/drawing/2014/main" id="{CBC7CE87-E5DC-4413-E18E-D969C01E285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/>
          <a:stretch/>
        </p:blipFill>
        <p:spPr>
          <a:xfrm>
            <a:off x="2578052" y="140350"/>
            <a:ext cx="2410730" cy="1621219"/>
          </a:xfrm>
          <a:prstGeom prst="rect">
            <a:avLst/>
          </a:prstGeom>
        </p:spPr>
      </p:pic>
      <p:pic>
        <p:nvPicPr>
          <p:cNvPr id="114" name="Content Placeholder 4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499EB14C-ACD6-A788-6650-16E8C3A3A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9"/>
          <a:stretch/>
        </p:blipFill>
        <p:spPr>
          <a:xfrm>
            <a:off x="5070986" y="154352"/>
            <a:ext cx="2184125" cy="1621219"/>
          </a:xfrm>
        </p:spPr>
      </p:pic>
      <p:pic>
        <p:nvPicPr>
          <p:cNvPr id="116" name="Picture 115" descr="A large building with rubble in the ground&#10;&#10;Description automatically generated with medium confidence">
            <a:extLst>
              <a:ext uri="{FF2B5EF4-FFF2-40B4-BE49-F238E27FC236}">
                <a16:creationId xmlns:a16="http://schemas.microsoft.com/office/drawing/2014/main" id="{6E1D523A-2E06-EEB7-4FF3-D8396538601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9" y="147880"/>
            <a:ext cx="2274670" cy="1619133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6178BBC-6F71-74E3-A988-9B06CA611A85}"/>
              </a:ext>
            </a:extLst>
          </p:cNvPr>
          <p:cNvSpPr/>
          <p:nvPr/>
        </p:nvSpPr>
        <p:spPr>
          <a:xfrm>
            <a:off x="2730861" y="3466302"/>
            <a:ext cx="125676" cy="1374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F341DE1F-A29F-0FE2-E65A-4EE69437688C}"/>
              </a:ext>
            </a:extLst>
          </p:cNvPr>
          <p:cNvSpPr/>
          <p:nvPr/>
        </p:nvSpPr>
        <p:spPr>
          <a:xfrm>
            <a:off x="2912030" y="3510926"/>
            <a:ext cx="80682" cy="758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25" name="Picture 124" descr="A group of trees with green leaves&#10;&#10;Description automatically generated">
            <a:extLst>
              <a:ext uri="{FF2B5EF4-FFF2-40B4-BE49-F238E27FC236}">
                <a16:creationId xmlns:a16="http://schemas.microsoft.com/office/drawing/2014/main" id="{93149798-6241-1F7F-5CBA-E47C1139C57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61" y="2229169"/>
            <a:ext cx="942374" cy="667074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6F6F39D7-21E9-3891-1565-A61C0494955C}"/>
              </a:ext>
            </a:extLst>
          </p:cNvPr>
          <p:cNvSpPr txBox="1"/>
          <p:nvPr/>
        </p:nvSpPr>
        <p:spPr>
          <a:xfrm>
            <a:off x="11305219" y="6334780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3/47</a:t>
            </a:r>
          </a:p>
        </p:txBody>
      </p:sp>
    </p:spTree>
    <p:extLst>
      <p:ext uri="{BB962C8B-B14F-4D97-AF65-F5344CB8AC3E}">
        <p14:creationId xmlns:p14="http://schemas.microsoft.com/office/powerpoint/2010/main" val="98635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0" grpId="0" animBg="1"/>
      <p:bldP spid="26" grpId="0" animBg="1"/>
      <p:bldP spid="29" grpId="0" animBg="1"/>
      <p:bldP spid="32" grpId="0" animBg="1"/>
      <p:bldP spid="87" grpId="0" animBg="1"/>
      <p:bldP spid="99" grpId="0" animBg="1"/>
      <p:bldP spid="100" grpId="0" animBg="1"/>
      <p:bldP spid="106" grpId="0" animBg="1"/>
      <p:bldP spid="118" grpId="0" animBg="1"/>
      <p:bldP spid="1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64356-B01B-4E3D-0AC3-EB101377CFB1}"/>
              </a:ext>
            </a:extLst>
          </p:cNvPr>
          <p:cNvSpPr txBox="1"/>
          <p:nvPr/>
        </p:nvSpPr>
        <p:spPr>
          <a:xfrm>
            <a:off x="0" y="149564"/>
            <a:ext cx="993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6: Inženjerske građevine: MOSTOVI</a:t>
            </a:r>
          </a:p>
        </p:txBody>
      </p:sp>
      <p:pic>
        <p:nvPicPr>
          <p:cNvPr id="2" name="Picture 1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70EB3977-602F-C656-ABD3-F99B900CD3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5" b="35719"/>
          <a:stretch/>
        </p:blipFill>
        <p:spPr bwMode="auto">
          <a:xfrm>
            <a:off x="798513" y="1829194"/>
            <a:ext cx="5157787" cy="1808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diagram of a plane&#10;&#10;Description automatically generated">
            <a:extLst>
              <a:ext uri="{FF2B5EF4-FFF2-40B4-BE49-F238E27FC236}">
                <a16:creationId xmlns:a16="http://schemas.microsoft.com/office/drawing/2014/main" id="{A623E385-CE56-F8DC-56FA-C6992B346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61" y="3651946"/>
            <a:ext cx="5157787" cy="1950127"/>
          </a:xfrm>
          <a:prstGeom prst="rect">
            <a:avLst/>
          </a:prstGeom>
        </p:spPr>
      </p:pic>
      <p:pic>
        <p:nvPicPr>
          <p:cNvPr id="7" name="Picture 6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91F17BBE-A96D-F316-E635-9E39C5934F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49" y="1833563"/>
            <a:ext cx="5180012" cy="2332449"/>
          </a:xfrm>
          <a:prstGeom prst="rect">
            <a:avLst/>
          </a:prstGeom>
        </p:spPr>
      </p:pic>
      <p:pic>
        <p:nvPicPr>
          <p:cNvPr id="9" name="Picture 8" descr="A picture containing text, stove, kitchen appliance&#10;&#10;Description automatically generated">
            <a:extLst>
              <a:ext uri="{FF2B5EF4-FFF2-40B4-BE49-F238E27FC236}">
                <a16:creationId xmlns:a16="http://schemas.microsoft.com/office/drawing/2014/main" id="{9161FECE-21B6-E4A6-49F4-114B46A80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53"/>
          <a:stretch/>
        </p:blipFill>
        <p:spPr>
          <a:xfrm>
            <a:off x="6124573" y="4155897"/>
            <a:ext cx="2719138" cy="981859"/>
          </a:xfrm>
          <a:prstGeom prst="rect">
            <a:avLst/>
          </a:prstGeom>
        </p:spPr>
      </p:pic>
      <p:pic>
        <p:nvPicPr>
          <p:cNvPr id="10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ECC19482-4BED-7EAE-3E3D-2DB2DFF681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4" b="9445"/>
          <a:stretch/>
        </p:blipFill>
        <p:spPr bwMode="auto">
          <a:xfrm>
            <a:off x="6124573" y="5247841"/>
            <a:ext cx="5183188" cy="6471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794856-DDB3-32C8-F0DB-EA777AD3438E}"/>
              </a:ext>
            </a:extLst>
          </p:cNvPr>
          <p:cNvSpPr txBox="1"/>
          <p:nvPr/>
        </p:nvSpPr>
        <p:spPr>
          <a:xfrm>
            <a:off x="1208089" y="5735192"/>
            <a:ext cx="515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+mj-lt"/>
              </a:rPr>
              <a:t>Podsusedski most, 1914, 1980, L=354,2 m</a:t>
            </a:r>
            <a:endParaRPr lang="en-US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6BC0A-C4B0-A222-9B62-BE3A128B2E97}"/>
              </a:ext>
            </a:extLst>
          </p:cNvPr>
          <p:cNvSpPr txBox="1"/>
          <p:nvPr/>
        </p:nvSpPr>
        <p:spPr>
          <a:xfrm>
            <a:off x="5549900" y="5919858"/>
            <a:ext cx="515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 err="1">
                <a:latin typeface="+mj-lt"/>
              </a:rPr>
              <a:t>Jankomirski</a:t>
            </a:r>
            <a:r>
              <a:rPr lang="hr-HR" dirty="0">
                <a:latin typeface="+mj-lt"/>
              </a:rPr>
              <a:t> most, 1958,2007, L=367,8 </a:t>
            </a:r>
            <a:endParaRPr lang="en-US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24E9E-0EFC-DA13-8D94-1AEC530C8743}"/>
              </a:ext>
            </a:extLst>
          </p:cNvPr>
          <p:cNvSpPr txBox="1"/>
          <p:nvPr/>
        </p:nvSpPr>
        <p:spPr>
          <a:xfrm>
            <a:off x="214362" y="1070595"/>
            <a:ext cx="5411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+mj-lt"/>
              </a:rPr>
              <a:t>Detaljan opis mostova – </a:t>
            </a:r>
            <a:r>
              <a:rPr lang="hr-HR" sz="2000" i="1" dirty="0">
                <a:latin typeface="+mj-lt"/>
              </a:rPr>
              <a:t>ovdje dan samo primjer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F837DD-79C5-7D32-ACF9-90612DE9751E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30/47</a:t>
            </a:r>
          </a:p>
        </p:txBody>
      </p:sp>
    </p:spTree>
    <p:extLst>
      <p:ext uri="{BB962C8B-B14F-4D97-AF65-F5344CB8AC3E}">
        <p14:creationId xmlns:p14="http://schemas.microsoft.com/office/powerpoint/2010/main" val="1090770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64356-B01B-4E3D-0AC3-EB101377CFB1}"/>
              </a:ext>
            </a:extLst>
          </p:cNvPr>
          <p:cNvSpPr txBox="1"/>
          <p:nvPr/>
        </p:nvSpPr>
        <p:spPr>
          <a:xfrm>
            <a:off x="0" y="149564"/>
            <a:ext cx="993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6: Inženjerske građevine: MOSTOVI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24E9E-0EFC-DA13-8D94-1AEC530C8743}"/>
              </a:ext>
            </a:extLst>
          </p:cNvPr>
          <p:cNvSpPr txBox="1"/>
          <p:nvPr/>
        </p:nvSpPr>
        <p:spPr>
          <a:xfrm>
            <a:off x="214362" y="1070595"/>
            <a:ext cx="5492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+mj-lt"/>
              </a:rPr>
              <a:t>Tablični prikaz mostova – </a:t>
            </a:r>
            <a:r>
              <a:rPr lang="hr-HR" sz="2000" i="1" dirty="0">
                <a:latin typeface="+mj-lt"/>
              </a:rPr>
              <a:t>ovdje dan samo primjer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CB9035-3E52-3891-7CBF-3EE09AA71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571624"/>
            <a:ext cx="3066205" cy="46672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73D70-B751-7976-FB24-EB5A0CE2A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301" y="1571624"/>
            <a:ext cx="3267499" cy="46542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FBEBD-DB32-4720-04E0-F26C2371E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696" y="1571624"/>
            <a:ext cx="3463504" cy="46914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6DB8C8-C436-F93F-A1C7-876662503E58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31/47</a:t>
            </a:r>
          </a:p>
        </p:txBody>
      </p:sp>
    </p:spTree>
    <p:extLst>
      <p:ext uri="{BB962C8B-B14F-4D97-AF65-F5344CB8AC3E}">
        <p14:creationId xmlns:p14="http://schemas.microsoft.com/office/powerpoint/2010/main" val="4230240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6A6C3F-F730-BA1F-2DF7-895B0EE68E9E}"/>
              </a:ext>
            </a:extLst>
          </p:cNvPr>
          <p:cNvSpPr txBox="1"/>
          <p:nvPr/>
        </p:nvSpPr>
        <p:spPr>
          <a:xfrm>
            <a:off x="381000" y="1571536"/>
            <a:ext cx="11557000" cy="5118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Na pojedinim građevinama provedene su sanacije na </a:t>
            </a:r>
            <a:r>
              <a:rPr lang="hr-HR" sz="2200" dirty="0" err="1">
                <a:latin typeface="+mj-lt"/>
              </a:rPr>
              <a:t>rasponskom</a:t>
            </a:r>
            <a:r>
              <a:rPr lang="hr-HR" sz="2200" dirty="0">
                <a:latin typeface="+mj-lt"/>
              </a:rPr>
              <a:t> sklopu, opremi i donjem ustroju, zamjena prijelaznih naprava i ležajeva - povratak u prethodno stanje - bez ojačanja odnosno prilagodbe mostova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2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Za svaku građevinu (most) kontinuirano voditi bazu podataka: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Projekti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Dokumentacija o pregledavanju i/ili ispitivanju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Dokumentacija o provedenim sanacijama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U postupku je odabir odgovarajućih krivulja vjerojatnosti oštećenja – procjena rizika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739AB-3EAC-2C9C-2B52-0A79B502F9C1}"/>
              </a:ext>
            </a:extLst>
          </p:cNvPr>
          <p:cNvSpPr txBox="1"/>
          <p:nvPr/>
        </p:nvSpPr>
        <p:spPr>
          <a:xfrm>
            <a:off x="0" y="149564"/>
            <a:ext cx="993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6: Inženjerske građevine: MOSTOVI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62A88-D313-8599-26BF-2EA68F5EE60E}"/>
              </a:ext>
            </a:extLst>
          </p:cNvPr>
          <p:cNvSpPr txBox="1"/>
          <p:nvPr/>
        </p:nvSpPr>
        <p:spPr>
          <a:xfrm>
            <a:off x="69850" y="1170324"/>
            <a:ext cx="12236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latin typeface="+mj-lt"/>
              </a:rPr>
              <a:t>Zaključak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52917-6FDE-8521-0237-3B87FACE579A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32/47</a:t>
            </a:r>
          </a:p>
        </p:txBody>
      </p:sp>
    </p:spTree>
    <p:extLst>
      <p:ext uri="{BB962C8B-B14F-4D97-AF65-F5344CB8AC3E}">
        <p14:creationId xmlns:p14="http://schemas.microsoft.com/office/powerpoint/2010/main" val="3806991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4739AB-3EAC-2C9C-2B52-0A79B502F9C1}"/>
              </a:ext>
            </a:extLst>
          </p:cNvPr>
          <p:cNvSpPr txBox="1"/>
          <p:nvPr/>
        </p:nvSpPr>
        <p:spPr>
          <a:xfrm>
            <a:off x="0" y="149564"/>
            <a:ext cx="127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6: Inženjerske građevine: HIDROTEHNIČKE GRAĐEVINE</a:t>
            </a: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62D361BB-839C-F348-3977-FB28666A8A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76" y="996458"/>
            <a:ext cx="7042626" cy="5320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5D3AA7E-1CD1-5D1B-4906-E8B1F8BB0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30" t="15099" r="35577" b="30141"/>
          <a:stretch/>
        </p:blipFill>
        <p:spPr bwMode="auto">
          <a:xfrm>
            <a:off x="2603149" y="1247037"/>
            <a:ext cx="5795940" cy="546139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593969-0313-580D-2509-59C177ECF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68" y="1817921"/>
            <a:ext cx="7760032" cy="4949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11DED8-DB79-8F65-2ADA-34F17CDBB7E2}"/>
              </a:ext>
            </a:extLst>
          </p:cNvPr>
          <p:cNvSpPr txBox="1"/>
          <p:nvPr/>
        </p:nvSpPr>
        <p:spPr>
          <a:xfrm>
            <a:off x="10867662" y="1105169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33/47</a:t>
            </a:r>
          </a:p>
        </p:txBody>
      </p:sp>
    </p:spTree>
    <p:extLst>
      <p:ext uri="{BB962C8B-B14F-4D97-AF65-F5344CB8AC3E}">
        <p14:creationId xmlns:p14="http://schemas.microsoft.com/office/powerpoint/2010/main" val="261205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4739AB-3EAC-2C9C-2B52-0A79B502F9C1}"/>
              </a:ext>
            </a:extLst>
          </p:cNvPr>
          <p:cNvSpPr txBox="1"/>
          <p:nvPr/>
        </p:nvSpPr>
        <p:spPr>
          <a:xfrm>
            <a:off x="0" y="149564"/>
            <a:ext cx="127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6: Inženjerske građevine: HIDROTEHNIČKE GRAĐEVINE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99FF8-80E9-A75C-F1D1-9B766F726A9D}"/>
              </a:ext>
            </a:extLst>
          </p:cNvPr>
          <p:cNvSpPr txBox="1"/>
          <p:nvPr/>
        </p:nvSpPr>
        <p:spPr>
          <a:xfrm>
            <a:off x="161924" y="1026636"/>
            <a:ext cx="11776076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latin typeface="+mj-lt"/>
              </a:rPr>
              <a:t>Osnovni cilj metodologije je utvrđivanje potresnog hazarda vitalnih hidrotehničkih građevina na području grada Zagreba.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latin typeface="+mj-lt"/>
              </a:rPr>
              <a:t>Pod potresnim hazardom podrazumijeva se pojava sintetičkog (hipotetskog) potresa povratnog perioda 475g. te iskaz potencijalnih troškova i broja oštećenih građevina. 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latin typeface="+mj-lt"/>
              </a:rPr>
              <a:t>Analiza je izrađena na osnovu krivulje vjerojatnosti oštećenja preuzetih iz projekta </a:t>
            </a:r>
            <a:r>
              <a:rPr lang="hr-HR" sz="2000" dirty="0" err="1">
                <a:latin typeface="+mj-lt"/>
              </a:rPr>
              <a:t>Syner</a:t>
            </a:r>
            <a:r>
              <a:rPr lang="hr-HR" sz="2000" dirty="0">
                <a:latin typeface="+mj-lt"/>
              </a:rPr>
              <a:t>-G (2014)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latin typeface="+mj-lt"/>
              </a:rPr>
              <a:t>Krivulje su izvedene iz podataka o oštećenjima uslijed nekoliko većih potresa u EU, USA, Turskoj i N.  Zelandu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0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50F145-26C4-9A4F-DBC9-DB475CA5B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4085422"/>
            <a:ext cx="11868152" cy="2101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A8C2EA-D8DA-EACF-10D1-2D266606730B}"/>
              </a:ext>
            </a:extLst>
          </p:cNvPr>
          <p:cNvSpPr txBox="1"/>
          <p:nvPr/>
        </p:nvSpPr>
        <p:spPr>
          <a:xfrm>
            <a:off x="10868476" y="6291917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34/47</a:t>
            </a:r>
          </a:p>
        </p:txBody>
      </p:sp>
    </p:spTree>
    <p:extLst>
      <p:ext uri="{BB962C8B-B14F-4D97-AF65-F5344CB8AC3E}">
        <p14:creationId xmlns:p14="http://schemas.microsoft.com/office/powerpoint/2010/main" val="745131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711CF-23F4-8A39-A5B9-34857EEEDF70}"/>
              </a:ext>
            </a:extLst>
          </p:cNvPr>
          <p:cNvSpPr txBox="1"/>
          <p:nvPr/>
        </p:nvSpPr>
        <p:spPr>
          <a:xfrm>
            <a:off x="184149" y="5041900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7: Kulturna dobra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108BB-DF37-9991-5A95-BF37597E32CE}"/>
              </a:ext>
            </a:extLst>
          </p:cNvPr>
          <p:cNvSpPr txBox="1"/>
          <p:nvPr/>
        </p:nvSpPr>
        <p:spPr>
          <a:xfrm>
            <a:off x="1435100" y="5956300"/>
            <a:ext cx="1410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Hrvatski centar za potresno inženjerstvo, Građevinski fakultet </a:t>
            </a:r>
            <a:r>
              <a:rPr lang="hr-HR" sz="3200" b="1" i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SuZ</a:t>
            </a:r>
            <a:endParaRPr lang="hr-HR" sz="3200" b="1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1550FC-9ECD-E0C7-8CE1-14D2A73A220B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35/47</a:t>
            </a:r>
          </a:p>
        </p:txBody>
      </p:sp>
    </p:spTree>
    <p:extLst>
      <p:ext uri="{BB962C8B-B14F-4D97-AF65-F5344CB8AC3E}">
        <p14:creationId xmlns:p14="http://schemas.microsoft.com/office/powerpoint/2010/main" val="1984713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95F4C2-AF2F-A1FE-0465-A1447AE4A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7" y="1246164"/>
            <a:ext cx="11225038" cy="4193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9E4849-C99C-B96C-8A2D-03DCEF75C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537" y="4233960"/>
            <a:ext cx="7158532" cy="2411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4D9DA8-2305-AEF9-915A-15DBBC468AD2}"/>
              </a:ext>
            </a:extLst>
          </p:cNvPr>
          <p:cNvSpPr txBox="1"/>
          <p:nvPr/>
        </p:nvSpPr>
        <p:spPr>
          <a:xfrm>
            <a:off x="-6311901" y="288484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7: Kulturna dobra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2C5FAB-397C-D1EF-E6FF-60297388F7F8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36/47</a:t>
            </a:r>
          </a:p>
        </p:txBody>
      </p:sp>
    </p:spTree>
    <p:extLst>
      <p:ext uri="{BB962C8B-B14F-4D97-AF65-F5344CB8AC3E}">
        <p14:creationId xmlns:p14="http://schemas.microsoft.com/office/powerpoint/2010/main" val="2761806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D9DA8-2305-AEF9-915A-15DBBC468AD2}"/>
              </a:ext>
            </a:extLst>
          </p:cNvPr>
          <p:cNvSpPr txBox="1"/>
          <p:nvPr/>
        </p:nvSpPr>
        <p:spPr>
          <a:xfrm>
            <a:off x="-6311901" y="288484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7: Kulturna dobra</a:t>
            </a:r>
          </a:p>
        </p:txBody>
      </p:sp>
      <p:pic>
        <p:nvPicPr>
          <p:cNvPr id="2" name="Content Placeholder 13">
            <a:extLst>
              <a:ext uri="{FF2B5EF4-FFF2-40B4-BE49-F238E27FC236}">
                <a16:creationId xmlns:a16="http://schemas.microsoft.com/office/drawing/2014/main" id="{7E933A1F-BD78-CECE-FD6F-45ACB6491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921" y="1266674"/>
            <a:ext cx="7131641" cy="5302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AC0D88-A21D-A312-822C-6E43AE41CF8F}"/>
              </a:ext>
            </a:extLst>
          </p:cNvPr>
          <p:cNvSpPr txBox="1"/>
          <p:nvPr/>
        </p:nvSpPr>
        <p:spPr>
          <a:xfrm>
            <a:off x="151946" y="1266674"/>
            <a:ext cx="9251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>
                <a:latin typeface="+mj-lt"/>
              </a:rPr>
              <a:t>karakteristike zgrada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5359B91-515D-8CB6-53E4-7AB6DB15C953}"/>
              </a:ext>
            </a:extLst>
          </p:cNvPr>
          <p:cNvSpPr txBox="1">
            <a:spLocks/>
          </p:cNvSpPr>
          <p:nvPr/>
        </p:nvSpPr>
        <p:spPr>
          <a:xfrm>
            <a:off x="37118" y="2060198"/>
            <a:ext cx="5189435" cy="536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zidenz Grotesk CE Roman" panose="000004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 Grotesk Light" panose="020B0304020202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zidenz Grotesk Light" panose="020B0304020202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latin typeface="+mj-lt"/>
              </a:rPr>
              <a:t>(1) Razdoblje gradnje do 20. stoljeća (62%)</a:t>
            </a:r>
            <a:endParaRPr lang="hr-HR" sz="2000" dirty="0">
              <a:latin typeface="+mj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457ED0-069D-17F9-3A52-D631B04F64CF}"/>
              </a:ext>
            </a:extLst>
          </p:cNvPr>
          <p:cNvSpPr txBox="1">
            <a:spLocks/>
          </p:cNvSpPr>
          <p:nvPr/>
        </p:nvSpPr>
        <p:spPr>
          <a:xfrm>
            <a:off x="37118" y="2541297"/>
            <a:ext cx="5474682" cy="536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sr-Latn-R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Akzidenz Grotesk Light" panose="020B0304020202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kzidenz Grotesk Light" panose="020B0304020202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dirty="0"/>
              <a:t>(2) Razdoblje gradnje - prva pol. 20. st. (31%) </a:t>
            </a:r>
            <a:endParaRPr lang="hr-HR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AEEDC5-F377-7968-0172-F0EF83DEA46B}"/>
              </a:ext>
            </a:extLst>
          </p:cNvPr>
          <p:cNvSpPr txBox="1">
            <a:spLocks/>
          </p:cNvSpPr>
          <p:nvPr/>
        </p:nvSpPr>
        <p:spPr>
          <a:xfrm>
            <a:off x="37118" y="3035096"/>
            <a:ext cx="5446227" cy="536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sr-Latn-R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Akzidenz Grotesk Light" panose="020B0304020202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kzidenz Grotesk Light" panose="020B0304020202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dirty="0"/>
              <a:t>(3) Razdoblje gradnje od 1950. - 1964. (30)</a:t>
            </a:r>
            <a:endParaRPr lang="hr-HR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08D8BB0-5D63-1EBB-14C0-9727B1CE9D18}"/>
              </a:ext>
            </a:extLst>
          </p:cNvPr>
          <p:cNvSpPr txBox="1">
            <a:spLocks/>
          </p:cNvSpPr>
          <p:nvPr/>
        </p:nvSpPr>
        <p:spPr>
          <a:xfrm>
            <a:off x="37118" y="3573502"/>
            <a:ext cx="5631179" cy="553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sr-Latn-R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Akzidenz Grotesk Light" panose="020B0304020202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kzidenz Grotesk Light" panose="020B0304020202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dirty="0"/>
              <a:t>(4) Razdoblje gradnje iza 1964. do 1985. (3)</a:t>
            </a:r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F5D38-FAC7-CBDE-CE56-32A4EEA3986A}"/>
              </a:ext>
            </a:extLst>
          </p:cNvPr>
          <p:cNvSpPr txBox="1"/>
          <p:nvPr/>
        </p:nvSpPr>
        <p:spPr>
          <a:xfrm>
            <a:off x="151946" y="4322747"/>
            <a:ext cx="387747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i="1" dirty="0">
                <a:latin typeface="+mj-lt"/>
              </a:rPr>
              <a:t>Vrsta konstrukcije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i="1" dirty="0">
                <a:latin typeface="+mj-lt"/>
              </a:rPr>
              <a:t>Vrsta stropne konstrukcije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i="1" dirty="0" err="1">
                <a:latin typeface="+mj-lt"/>
              </a:rPr>
              <a:t>Katnost</a:t>
            </a:r>
            <a:r>
              <a:rPr lang="hr-HR" sz="2000" i="1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+mj-lt"/>
              </a:rPr>
              <a:t>Napomena (potresna otpornost):</a:t>
            </a:r>
          </a:p>
          <a:p>
            <a:r>
              <a:rPr lang="hr-HR" sz="2000" dirty="0">
                <a:latin typeface="+mj-lt"/>
              </a:rPr>
              <a:t>	- od 1948. - upute</a:t>
            </a:r>
          </a:p>
          <a:p>
            <a:r>
              <a:rPr lang="hr-HR" sz="2000" dirty="0">
                <a:latin typeface="+mj-lt"/>
              </a:rPr>
              <a:t>	- od 1964. – prvi propis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2B482-C9A2-8250-1DFB-9AB4E1A3799C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37/47</a:t>
            </a:r>
          </a:p>
        </p:txBody>
      </p:sp>
    </p:spTree>
    <p:extLst>
      <p:ext uri="{BB962C8B-B14F-4D97-AF65-F5344CB8AC3E}">
        <p14:creationId xmlns:p14="http://schemas.microsoft.com/office/powerpoint/2010/main" val="3834812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D9DA8-2305-AEF9-915A-15DBBC468AD2}"/>
              </a:ext>
            </a:extLst>
          </p:cNvPr>
          <p:cNvSpPr txBox="1"/>
          <p:nvPr/>
        </p:nvSpPr>
        <p:spPr>
          <a:xfrm>
            <a:off x="-6311901" y="288484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7: Kulturna dobra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81E18-CA1C-8622-58EE-9159408A4890}"/>
              </a:ext>
            </a:extLst>
          </p:cNvPr>
          <p:cNvSpPr txBox="1"/>
          <p:nvPr/>
        </p:nvSpPr>
        <p:spPr>
          <a:xfrm>
            <a:off x="149224" y="4034663"/>
            <a:ext cx="12236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latin typeface="+mj-lt"/>
              </a:rPr>
              <a:t>Zaključak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4A975-C71E-9859-A6CC-E02635F33240}"/>
              </a:ext>
            </a:extLst>
          </p:cNvPr>
          <p:cNvSpPr txBox="1"/>
          <p:nvPr/>
        </p:nvSpPr>
        <p:spPr>
          <a:xfrm>
            <a:off x="196847" y="4621090"/>
            <a:ext cx="1143844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>
                <a:latin typeface="+mj-lt"/>
              </a:rPr>
              <a:t>POTRESNA OTPORNOST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hr-HR" sz="2200" dirty="0">
                <a:latin typeface="+mj-lt"/>
              </a:rPr>
              <a:t>– prema proračunu </a:t>
            </a:r>
            <a:r>
              <a:rPr lang="hr-HR" sz="2200" b="1" dirty="0">
                <a:latin typeface="+mj-lt"/>
              </a:rPr>
              <a:t>= NULA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hr-HR" sz="2200" dirty="0">
                <a:latin typeface="+mj-lt"/>
              </a:rPr>
              <a:t>– prema ponašanju (oštećenjima)</a:t>
            </a:r>
            <a:r>
              <a:rPr lang="hr-HR" sz="2200" b="1" dirty="0">
                <a:latin typeface="+mj-lt"/>
              </a:rPr>
              <a:t> – POSTOJI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4AF9CC-361D-7B9A-3F20-33539572A5B1}"/>
              </a:ext>
            </a:extLst>
          </p:cNvPr>
          <p:cNvSpPr txBox="1"/>
          <p:nvPr/>
        </p:nvSpPr>
        <p:spPr>
          <a:xfrm>
            <a:off x="149224" y="1309753"/>
            <a:ext cx="11941175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metodologija ‘ulični pregled’ (</a:t>
            </a:r>
            <a:r>
              <a:rPr lang="hr-HR" sz="2400" dirty="0" err="1">
                <a:latin typeface="+mj-lt"/>
              </a:rPr>
              <a:t>Albayraka</a:t>
            </a:r>
            <a:r>
              <a:rPr lang="hr-HR" sz="2400" dirty="0">
                <a:latin typeface="+mj-lt"/>
              </a:rPr>
              <a:t> </a:t>
            </a:r>
            <a:r>
              <a:rPr lang="hr-HR" sz="2400" dirty="0" err="1">
                <a:latin typeface="+mj-lt"/>
              </a:rPr>
              <a:t>et</a:t>
            </a:r>
            <a:r>
              <a:rPr lang="hr-HR" sz="2400" dirty="0">
                <a:latin typeface="+mj-lt"/>
              </a:rPr>
              <a:t> </a:t>
            </a:r>
            <a:r>
              <a:rPr lang="hr-HR" sz="2400" dirty="0" err="1">
                <a:latin typeface="+mj-lt"/>
              </a:rPr>
              <a:t>al</a:t>
            </a:r>
            <a:r>
              <a:rPr lang="hr-HR" sz="2400" dirty="0">
                <a:latin typeface="+mj-lt"/>
              </a:rPr>
              <a:t>. 2015) - temelj metodologije: odabrani  parametri, pregledi, opažanja, bodovanje za određeni potresni hazard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  </a:t>
            </a:r>
            <a:r>
              <a:rPr lang="hr-HR" sz="2400" b="1" dirty="0"/>
              <a:t>E.R.S. = B.S. + ∑ [S.R.V. x V.P.M.]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CE3B9-04DD-A56D-F72B-330991FEF03D}"/>
              </a:ext>
            </a:extLst>
          </p:cNvPr>
          <p:cNvSpPr txBox="1"/>
          <p:nvPr/>
        </p:nvSpPr>
        <p:spPr>
          <a:xfrm>
            <a:off x="149224" y="3064079"/>
            <a:ext cx="932815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Ocjena potresnog rizika: E.R.S. = 70 → „umjereni rizik”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69993-A6F6-6AB9-5210-DD2BB8FF5726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38/47</a:t>
            </a:r>
          </a:p>
        </p:txBody>
      </p:sp>
    </p:spTree>
    <p:extLst>
      <p:ext uri="{BB962C8B-B14F-4D97-AF65-F5344CB8AC3E}">
        <p14:creationId xmlns:p14="http://schemas.microsoft.com/office/powerpoint/2010/main" val="3572816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711CF-23F4-8A39-A5B9-34857EEEDF70}"/>
              </a:ext>
            </a:extLst>
          </p:cNvPr>
          <p:cNvSpPr txBox="1"/>
          <p:nvPr/>
        </p:nvSpPr>
        <p:spPr>
          <a:xfrm>
            <a:off x="184149" y="5041900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8: Kartografija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108BB-DF37-9991-5A95-BF37597E32CE}"/>
              </a:ext>
            </a:extLst>
          </p:cNvPr>
          <p:cNvSpPr txBox="1"/>
          <p:nvPr/>
        </p:nvSpPr>
        <p:spPr>
          <a:xfrm>
            <a:off x="1435100" y="5956300"/>
            <a:ext cx="1410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Hrvatski centar za potresno inženjerstvo, Građevinski fakultet </a:t>
            </a:r>
            <a:r>
              <a:rPr lang="hr-HR" sz="3200" b="1" i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SuZ</a:t>
            </a:r>
            <a:endParaRPr lang="hr-HR" sz="3200" b="1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88883-F0B4-7892-DF87-72C818D75FB8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39/47</a:t>
            </a:r>
          </a:p>
        </p:txBody>
      </p:sp>
    </p:spTree>
    <p:extLst>
      <p:ext uri="{BB962C8B-B14F-4D97-AF65-F5344CB8AC3E}">
        <p14:creationId xmlns:p14="http://schemas.microsoft.com/office/powerpoint/2010/main" val="4059940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7299" y="17257"/>
            <a:ext cx="10515600" cy="1325563"/>
          </a:xfrm>
        </p:spPr>
        <p:txBody>
          <a:bodyPr/>
          <a:lstStyle/>
          <a:p>
            <a:r>
              <a:rPr lang="hr-HR" dirty="0"/>
              <a:t>Izrađivači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2B436F-2903-3D6B-E343-BA519B30B726}"/>
              </a:ext>
            </a:extLst>
          </p:cNvPr>
          <p:cNvSpPr txBox="1"/>
          <p:nvPr/>
        </p:nvSpPr>
        <p:spPr>
          <a:xfrm>
            <a:off x="11305219" y="6306761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4/47</a:t>
            </a:r>
          </a:p>
        </p:txBody>
      </p:sp>
      <p:pic>
        <p:nvPicPr>
          <p:cNvPr id="2" name="Picture 1" descr="unizg">
            <a:extLst>
              <a:ext uri="{FF2B5EF4-FFF2-40B4-BE49-F238E27FC236}">
                <a16:creationId xmlns:a16="http://schemas.microsoft.com/office/drawing/2014/main" id="{74450D6D-0049-D6D1-103F-C5D3FAA6B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4" y="1351556"/>
            <a:ext cx="1502149" cy="1502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022F19-594F-B61A-DECE-5CFF18A1BB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5769" y="1390104"/>
            <a:ext cx="1419225" cy="1486376"/>
            <a:chOff x="707" y="1077"/>
            <a:chExt cx="991" cy="1038"/>
          </a:xfrm>
        </p:grpSpPr>
        <p:sp>
          <p:nvSpPr>
            <p:cNvPr id="5" name="Freeform 26">
              <a:extLst>
                <a:ext uri="{FF2B5EF4-FFF2-40B4-BE49-F238E27FC236}">
                  <a16:creationId xmlns:a16="http://schemas.microsoft.com/office/drawing/2014/main" id="{E5A49974-7C87-3D37-349C-D165E8139F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" y="1211"/>
              <a:ext cx="384" cy="385"/>
            </a:xfrm>
            <a:custGeom>
              <a:avLst/>
              <a:gdLst>
                <a:gd name="T0" fmla="*/ 142 w 384"/>
                <a:gd name="T1" fmla="*/ 85 h 385"/>
                <a:gd name="T2" fmla="*/ 127 w 384"/>
                <a:gd name="T3" fmla="*/ 98 h 385"/>
                <a:gd name="T4" fmla="*/ 112 w 384"/>
                <a:gd name="T5" fmla="*/ 112 h 385"/>
                <a:gd name="T6" fmla="*/ 102 w 384"/>
                <a:gd name="T7" fmla="*/ 122 h 385"/>
                <a:gd name="T8" fmla="*/ 89 w 384"/>
                <a:gd name="T9" fmla="*/ 138 h 385"/>
                <a:gd name="T10" fmla="*/ 77 w 384"/>
                <a:gd name="T11" fmla="*/ 153 h 385"/>
                <a:gd name="T12" fmla="*/ 65 w 384"/>
                <a:gd name="T13" fmla="*/ 170 h 385"/>
                <a:gd name="T14" fmla="*/ 54 w 384"/>
                <a:gd name="T15" fmla="*/ 187 h 385"/>
                <a:gd name="T16" fmla="*/ 44 w 384"/>
                <a:gd name="T17" fmla="*/ 204 h 385"/>
                <a:gd name="T18" fmla="*/ 35 w 384"/>
                <a:gd name="T19" fmla="*/ 222 h 385"/>
                <a:gd name="T20" fmla="*/ 27 w 384"/>
                <a:gd name="T21" fmla="*/ 241 h 385"/>
                <a:gd name="T22" fmla="*/ 20 w 384"/>
                <a:gd name="T23" fmla="*/ 260 h 385"/>
                <a:gd name="T24" fmla="*/ 14 w 384"/>
                <a:gd name="T25" fmla="*/ 280 h 385"/>
                <a:gd name="T26" fmla="*/ 9 w 384"/>
                <a:gd name="T27" fmla="*/ 300 h 385"/>
                <a:gd name="T28" fmla="*/ 5 w 384"/>
                <a:gd name="T29" fmla="*/ 320 h 385"/>
                <a:gd name="T30" fmla="*/ 2 w 384"/>
                <a:gd name="T31" fmla="*/ 341 h 385"/>
                <a:gd name="T32" fmla="*/ 0 w 384"/>
                <a:gd name="T33" fmla="*/ 362 h 385"/>
                <a:gd name="T34" fmla="*/ 0 w 384"/>
                <a:gd name="T35" fmla="*/ 384 h 385"/>
                <a:gd name="T36" fmla="*/ 133 w 384"/>
                <a:gd name="T37" fmla="*/ 384 h 385"/>
                <a:gd name="T38" fmla="*/ 133 w 384"/>
                <a:gd name="T39" fmla="*/ 371 h 385"/>
                <a:gd name="T40" fmla="*/ 135 w 384"/>
                <a:gd name="T41" fmla="*/ 350 h 385"/>
                <a:gd name="T42" fmla="*/ 139 w 384"/>
                <a:gd name="T43" fmla="*/ 329 h 385"/>
                <a:gd name="T44" fmla="*/ 144 w 384"/>
                <a:gd name="T45" fmla="*/ 309 h 385"/>
                <a:gd name="T46" fmla="*/ 151 w 384"/>
                <a:gd name="T47" fmla="*/ 290 h 385"/>
                <a:gd name="T48" fmla="*/ 159 w 384"/>
                <a:gd name="T49" fmla="*/ 272 h 385"/>
                <a:gd name="T50" fmla="*/ 169 w 384"/>
                <a:gd name="T51" fmla="*/ 254 h 385"/>
                <a:gd name="T52" fmla="*/ 180 w 384"/>
                <a:gd name="T53" fmla="*/ 237 h 385"/>
                <a:gd name="T54" fmla="*/ 193 w 384"/>
                <a:gd name="T55" fmla="*/ 221 h 385"/>
                <a:gd name="T56" fmla="*/ 206 w 384"/>
                <a:gd name="T57" fmla="*/ 206 h 385"/>
                <a:gd name="T58" fmla="*/ 215 w 384"/>
                <a:gd name="T59" fmla="*/ 198 h 385"/>
                <a:gd name="T60" fmla="*/ 231 w 384"/>
                <a:gd name="T61" fmla="*/ 185 h 385"/>
                <a:gd name="T62" fmla="*/ 247 w 384"/>
                <a:gd name="T63" fmla="*/ 173 h 385"/>
                <a:gd name="T64" fmla="*/ 264 w 384"/>
                <a:gd name="T65" fmla="*/ 163 h 385"/>
                <a:gd name="T66" fmla="*/ 283 w 384"/>
                <a:gd name="T67" fmla="*/ 154 h 385"/>
                <a:gd name="T68" fmla="*/ 302 w 384"/>
                <a:gd name="T69" fmla="*/ 147 h 385"/>
                <a:gd name="T70" fmla="*/ 321 w 384"/>
                <a:gd name="T71" fmla="*/ 141 h 385"/>
                <a:gd name="T72" fmla="*/ 342 w 384"/>
                <a:gd name="T73" fmla="*/ 136 h 385"/>
                <a:gd name="T74" fmla="*/ 363 w 384"/>
                <a:gd name="T75" fmla="*/ 134 h 385"/>
                <a:gd name="T76" fmla="*/ 384 w 384"/>
                <a:gd name="T77" fmla="*/ 133 h 385"/>
                <a:gd name="T78" fmla="*/ 384 w 384"/>
                <a:gd name="T79" fmla="*/ 0 h 385"/>
                <a:gd name="T80" fmla="*/ 369 w 384"/>
                <a:gd name="T81" fmla="*/ 0 h 385"/>
                <a:gd name="T82" fmla="*/ 347 w 384"/>
                <a:gd name="T83" fmla="*/ 1 h 385"/>
                <a:gd name="T84" fmla="*/ 327 w 384"/>
                <a:gd name="T85" fmla="*/ 4 h 385"/>
                <a:gd name="T86" fmla="*/ 306 w 384"/>
                <a:gd name="T87" fmla="*/ 7 h 385"/>
                <a:gd name="T88" fmla="*/ 286 w 384"/>
                <a:gd name="T89" fmla="*/ 12 h 385"/>
                <a:gd name="T90" fmla="*/ 266 w 384"/>
                <a:gd name="T91" fmla="*/ 18 h 385"/>
                <a:gd name="T92" fmla="*/ 247 w 384"/>
                <a:gd name="T93" fmla="*/ 25 h 385"/>
                <a:gd name="T94" fmla="*/ 228 w 384"/>
                <a:gd name="T95" fmla="*/ 33 h 385"/>
                <a:gd name="T96" fmla="*/ 210 w 384"/>
                <a:gd name="T97" fmla="*/ 41 h 385"/>
                <a:gd name="T98" fmla="*/ 192 w 384"/>
                <a:gd name="T99" fmla="*/ 51 h 385"/>
                <a:gd name="T100" fmla="*/ 175 w 384"/>
                <a:gd name="T101" fmla="*/ 62 h 385"/>
                <a:gd name="T102" fmla="*/ 158 w 384"/>
                <a:gd name="T103" fmla="*/ 73 h 385"/>
                <a:gd name="T104" fmla="*/ 142 w 384"/>
                <a:gd name="T105" fmla="*/ 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4" h="385">
                  <a:moveTo>
                    <a:pt x="142" y="85"/>
                  </a:moveTo>
                  <a:lnTo>
                    <a:pt x="127" y="98"/>
                  </a:lnTo>
                  <a:lnTo>
                    <a:pt x="112" y="112"/>
                  </a:lnTo>
                  <a:lnTo>
                    <a:pt x="102" y="122"/>
                  </a:lnTo>
                  <a:lnTo>
                    <a:pt x="89" y="138"/>
                  </a:lnTo>
                  <a:lnTo>
                    <a:pt x="77" y="153"/>
                  </a:lnTo>
                  <a:lnTo>
                    <a:pt x="65" y="170"/>
                  </a:lnTo>
                  <a:lnTo>
                    <a:pt x="54" y="187"/>
                  </a:lnTo>
                  <a:lnTo>
                    <a:pt x="44" y="204"/>
                  </a:lnTo>
                  <a:lnTo>
                    <a:pt x="35" y="222"/>
                  </a:lnTo>
                  <a:lnTo>
                    <a:pt x="27" y="241"/>
                  </a:lnTo>
                  <a:lnTo>
                    <a:pt x="20" y="260"/>
                  </a:lnTo>
                  <a:lnTo>
                    <a:pt x="14" y="280"/>
                  </a:lnTo>
                  <a:lnTo>
                    <a:pt x="9" y="300"/>
                  </a:lnTo>
                  <a:lnTo>
                    <a:pt x="5" y="320"/>
                  </a:lnTo>
                  <a:lnTo>
                    <a:pt x="2" y="341"/>
                  </a:lnTo>
                  <a:lnTo>
                    <a:pt x="0" y="362"/>
                  </a:lnTo>
                  <a:lnTo>
                    <a:pt x="0" y="384"/>
                  </a:lnTo>
                  <a:lnTo>
                    <a:pt x="133" y="384"/>
                  </a:lnTo>
                  <a:lnTo>
                    <a:pt x="133" y="371"/>
                  </a:lnTo>
                  <a:lnTo>
                    <a:pt x="135" y="350"/>
                  </a:lnTo>
                  <a:lnTo>
                    <a:pt x="139" y="329"/>
                  </a:lnTo>
                  <a:lnTo>
                    <a:pt x="144" y="309"/>
                  </a:lnTo>
                  <a:lnTo>
                    <a:pt x="151" y="290"/>
                  </a:lnTo>
                  <a:lnTo>
                    <a:pt x="159" y="272"/>
                  </a:lnTo>
                  <a:lnTo>
                    <a:pt x="169" y="254"/>
                  </a:lnTo>
                  <a:lnTo>
                    <a:pt x="180" y="237"/>
                  </a:lnTo>
                  <a:lnTo>
                    <a:pt x="193" y="221"/>
                  </a:lnTo>
                  <a:lnTo>
                    <a:pt x="206" y="206"/>
                  </a:lnTo>
                  <a:lnTo>
                    <a:pt x="215" y="198"/>
                  </a:lnTo>
                  <a:lnTo>
                    <a:pt x="231" y="185"/>
                  </a:lnTo>
                  <a:lnTo>
                    <a:pt x="247" y="173"/>
                  </a:lnTo>
                  <a:lnTo>
                    <a:pt x="264" y="163"/>
                  </a:lnTo>
                  <a:lnTo>
                    <a:pt x="283" y="154"/>
                  </a:lnTo>
                  <a:lnTo>
                    <a:pt x="302" y="147"/>
                  </a:lnTo>
                  <a:lnTo>
                    <a:pt x="321" y="141"/>
                  </a:lnTo>
                  <a:lnTo>
                    <a:pt x="342" y="136"/>
                  </a:lnTo>
                  <a:lnTo>
                    <a:pt x="363" y="134"/>
                  </a:lnTo>
                  <a:lnTo>
                    <a:pt x="384" y="133"/>
                  </a:lnTo>
                  <a:lnTo>
                    <a:pt x="384" y="0"/>
                  </a:lnTo>
                  <a:lnTo>
                    <a:pt x="369" y="0"/>
                  </a:lnTo>
                  <a:lnTo>
                    <a:pt x="347" y="1"/>
                  </a:lnTo>
                  <a:lnTo>
                    <a:pt x="327" y="4"/>
                  </a:lnTo>
                  <a:lnTo>
                    <a:pt x="306" y="7"/>
                  </a:lnTo>
                  <a:lnTo>
                    <a:pt x="286" y="12"/>
                  </a:lnTo>
                  <a:lnTo>
                    <a:pt x="266" y="18"/>
                  </a:lnTo>
                  <a:lnTo>
                    <a:pt x="247" y="25"/>
                  </a:lnTo>
                  <a:lnTo>
                    <a:pt x="228" y="33"/>
                  </a:lnTo>
                  <a:lnTo>
                    <a:pt x="210" y="41"/>
                  </a:lnTo>
                  <a:lnTo>
                    <a:pt x="192" y="51"/>
                  </a:lnTo>
                  <a:lnTo>
                    <a:pt x="175" y="62"/>
                  </a:lnTo>
                  <a:lnTo>
                    <a:pt x="158" y="73"/>
                  </a:lnTo>
                  <a:lnTo>
                    <a:pt x="142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6B946C-D477-FDF5-1618-F16CCAC3E0B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0" y="1596"/>
              <a:ext cx="131" cy="1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15E649-F4E1-14F8-6E50-776F2D2403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2" y="1211"/>
              <a:ext cx="356" cy="131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5F57F0-7F13-683B-BE2F-F8DEE29E38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2" y="1463"/>
              <a:ext cx="178" cy="131"/>
            </a:xfrm>
            <a:prstGeom prst="rect">
              <a:avLst/>
            </a:prstGeom>
            <a:solidFill>
              <a:srgbClr val="F26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196B7F87-B517-FA1E-51A1-CD06BD65C2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1" y="1077"/>
              <a:ext cx="0" cy="1038"/>
            </a:xfrm>
            <a:custGeom>
              <a:avLst/>
              <a:gdLst>
                <a:gd name="T0" fmla="*/ 0 h 1038"/>
                <a:gd name="T1" fmla="*/ 1038 h 103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038">
                  <a:moveTo>
                    <a:pt x="0" y="0"/>
                  </a:moveTo>
                  <a:lnTo>
                    <a:pt x="0" y="1038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6659A51F-B0D1-0697-006C-59D594F301D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7" y="1596"/>
              <a:ext cx="634" cy="0"/>
            </a:xfrm>
            <a:custGeom>
              <a:avLst/>
              <a:gdLst>
                <a:gd name="T0" fmla="*/ 0 w 634"/>
                <a:gd name="T1" fmla="*/ 634 w 6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634">
                  <a:moveTo>
                    <a:pt x="0" y="0"/>
                  </a:moveTo>
                  <a:lnTo>
                    <a:pt x="634" y="0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58B99E4B-DD4E-8635-1DDE-EE0E8F9EB2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" y="1596"/>
              <a:ext cx="383" cy="384"/>
            </a:xfrm>
            <a:custGeom>
              <a:avLst/>
              <a:gdLst>
                <a:gd name="T0" fmla="*/ 0 w 384"/>
                <a:gd name="T1" fmla="*/ 0 h 384"/>
                <a:gd name="T2" fmla="*/ 0 w 384"/>
                <a:gd name="T3" fmla="*/ 0 h 384"/>
                <a:gd name="T4" fmla="*/ 0 w 384"/>
                <a:gd name="T5" fmla="*/ 21 h 384"/>
                <a:gd name="T6" fmla="*/ 2 w 384"/>
                <a:gd name="T7" fmla="*/ 42 h 384"/>
                <a:gd name="T8" fmla="*/ 5 w 384"/>
                <a:gd name="T9" fmla="*/ 63 h 384"/>
                <a:gd name="T10" fmla="*/ 9 w 384"/>
                <a:gd name="T11" fmla="*/ 83 h 384"/>
                <a:gd name="T12" fmla="*/ 14 w 384"/>
                <a:gd name="T13" fmla="*/ 103 h 384"/>
                <a:gd name="T14" fmla="*/ 20 w 384"/>
                <a:gd name="T15" fmla="*/ 123 h 384"/>
                <a:gd name="T16" fmla="*/ 27 w 384"/>
                <a:gd name="T17" fmla="*/ 142 h 384"/>
                <a:gd name="T18" fmla="*/ 35 w 384"/>
                <a:gd name="T19" fmla="*/ 161 h 384"/>
                <a:gd name="T20" fmla="*/ 44 w 384"/>
                <a:gd name="T21" fmla="*/ 179 h 384"/>
                <a:gd name="T22" fmla="*/ 54 w 384"/>
                <a:gd name="T23" fmla="*/ 197 h 384"/>
                <a:gd name="T24" fmla="*/ 65 w 384"/>
                <a:gd name="T25" fmla="*/ 214 h 384"/>
                <a:gd name="T26" fmla="*/ 77 w 384"/>
                <a:gd name="T27" fmla="*/ 230 h 384"/>
                <a:gd name="T28" fmla="*/ 89 w 384"/>
                <a:gd name="T29" fmla="*/ 246 h 384"/>
                <a:gd name="T30" fmla="*/ 102 w 384"/>
                <a:gd name="T31" fmla="*/ 261 h 384"/>
                <a:gd name="T32" fmla="*/ 112 w 384"/>
                <a:gd name="T33" fmla="*/ 271 h 384"/>
                <a:gd name="T34" fmla="*/ 127 w 384"/>
                <a:gd name="T35" fmla="*/ 285 h 384"/>
                <a:gd name="T36" fmla="*/ 142 w 384"/>
                <a:gd name="T37" fmla="*/ 298 h 384"/>
                <a:gd name="T38" fmla="*/ 158 w 384"/>
                <a:gd name="T39" fmla="*/ 310 h 384"/>
                <a:gd name="T40" fmla="*/ 174 w 384"/>
                <a:gd name="T41" fmla="*/ 322 h 384"/>
                <a:gd name="T42" fmla="*/ 193 w 384"/>
                <a:gd name="T43" fmla="*/ 332 h 384"/>
                <a:gd name="T44" fmla="*/ 210 w 384"/>
                <a:gd name="T45" fmla="*/ 342 h 384"/>
                <a:gd name="T46" fmla="*/ 229 w 384"/>
                <a:gd name="T47" fmla="*/ 351 h 384"/>
                <a:gd name="T48" fmla="*/ 248 w 384"/>
                <a:gd name="T49" fmla="*/ 359 h 384"/>
                <a:gd name="T50" fmla="*/ 267 w 384"/>
                <a:gd name="T51" fmla="*/ 365 h 384"/>
                <a:gd name="T52" fmla="*/ 287 w 384"/>
                <a:gd name="T53" fmla="*/ 371 h 384"/>
                <a:gd name="T54" fmla="*/ 307 w 384"/>
                <a:gd name="T55" fmla="*/ 376 h 384"/>
                <a:gd name="T56" fmla="*/ 327 w 384"/>
                <a:gd name="T57" fmla="*/ 380 h 384"/>
                <a:gd name="T58" fmla="*/ 348 w 384"/>
                <a:gd name="T59" fmla="*/ 382 h 384"/>
                <a:gd name="T60" fmla="*/ 370 w 384"/>
                <a:gd name="T61" fmla="*/ 384 h 384"/>
                <a:gd name="T62" fmla="*/ 384 w 384"/>
                <a:gd name="T63" fmla="*/ 384 h 384"/>
                <a:gd name="T64" fmla="*/ 384 w 384"/>
                <a:gd name="T6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2" y="42"/>
                  </a:lnTo>
                  <a:lnTo>
                    <a:pt x="5" y="63"/>
                  </a:lnTo>
                  <a:lnTo>
                    <a:pt x="9" y="83"/>
                  </a:lnTo>
                  <a:lnTo>
                    <a:pt x="14" y="103"/>
                  </a:lnTo>
                  <a:lnTo>
                    <a:pt x="20" y="123"/>
                  </a:lnTo>
                  <a:lnTo>
                    <a:pt x="27" y="142"/>
                  </a:lnTo>
                  <a:lnTo>
                    <a:pt x="35" y="161"/>
                  </a:lnTo>
                  <a:lnTo>
                    <a:pt x="44" y="179"/>
                  </a:lnTo>
                  <a:lnTo>
                    <a:pt x="54" y="197"/>
                  </a:lnTo>
                  <a:lnTo>
                    <a:pt x="65" y="214"/>
                  </a:lnTo>
                  <a:lnTo>
                    <a:pt x="77" y="230"/>
                  </a:lnTo>
                  <a:lnTo>
                    <a:pt x="89" y="246"/>
                  </a:lnTo>
                  <a:lnTo>
                    <a:pt x="102" y="261"/>
                  </a:lnTo>
                  <a:lnTo>
                    <a:pt x="112" y="271"/>
                  </a:lnTo>
                  <a:lnTo>
                    <a:pt x="127" y="285"/>
                  </a:lnTo>
                  <a:lnTo>
                    <a:pt x="142" y="298"/>
                  </a:lnTo>
                  <a:lnTo>
                    <a:pt x="158" y="310"/>
                  </a:lnTo>
                  <a:lnTo>
                    <a:pt x="174" y="322"/>
                  </a:lnTo>
                  <a:lnTo>
                    <a:pt x="193" y="332"/>
                  </a:lnTo>
                  <a:lnTo>
                    <a:pt x="210" y="342"/>
                  </a:lnTo>
                  <a:lnTo>
                    <a:pt x="229" y="351"/>
                  </a:lnTo>
                  <a:lnTo>
                    <a:pt x="248" y="359"/>
                  </a:lnTo>
                  <a:lnTo>
                    <a:pt x="267" y="365"/>
                  </a:lnTo>
                  <a:lnTo>
                    <a:pt x="287" y="371"/>
                  </a:lnTo>
                  <a:lnTo>
                    <a:pt x="307" y="376"/>
                  </a:lnTo>
                  <a:lnTo>
                    <a:pt x="327" y="380"/>
                  </a:lnTo>
                  <a:lnTo>
                    <a:pt x="348" y="382"/>
                  </a:lnTo>
                  <a:lnTo>
                    <a:pt x="370" y="384"/>
                  </a:lnTo>
                  <a:lnTo>
                    <a:pt x="384" y="384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</p:grpSp>
      <p:pic>
        <p:nvPicPr>
          <p:cNvPr id="13" name="Picture 12" descr="A picture containing text, gambling house, room&#10;&#10;Description automatically generated">
            <a:extLst>
              <a:ext uri="{FF2B5EF4-FFF2-40B4-BE49-F238E27FC236}">
                <a16:creationId xmlns:a16="http://schemas.microsoft.com/office/drawing/2014/main" id="{59B37865-7FFA-CC6D-8BA5-8DBBF1D8F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2" y="1390104"/>
            <a:ext cx="1502147" cy="145232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7BC5546-F853-001A-0F7B-B17F26A6E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637" y="1314049"/>
            <a:ext cx="1502146" cy="1529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green and white logo&#10;&#10;Description automatically generated">
            <a:extLst>
              <a:ext uri="{FF2B5EF4-FFF2-40B4-BE49-F238E27FC236}">
                <a16:creationId xmlns:a16="http://schemas.microsoft.com/office/drawing/2014/main" id="{B2574C1B-5B52-F3F6-1553-692B40DD47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947" y="1590153"/>
            <a:ext cx="2477854" cy="11645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4C5ED6-74BA-6C3F-5B90-4CC952F39CAA}"/>
              </a:ext>
            </a:extLst>
          </p:cNvPr>
          <p:cNvSpPr txBox="1"/>
          <p:nvPr/>
        </p:nvSpPr>
        <p:spPr>
          <a:xfrm>
            <a:off x="86188" y="3039755"/>
            <a:ext cx="6167436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dr.sc. Ivica Sović</a:t>
            </a:r>
          </a:p>
          <a:p>
            <a:pPr>
              <a:lnSpc>
                <a:spcPct val="150000"/>
              </a:lnSpc>
            </a:pPr>
            <a:r>
              <a:rPr lang="hr-HR" dirty="0"/>
              <a:t>izv.prof.dr.sc. Snježana Markušić</a:t>
            </a:r>
          </a:p>
          <a:p>
            <a:pPr>
              <a:lnSpc>
                <a:spcPct val="150000"/>
              </a:lnSpc>
            </a:pPr>
            <a:r>
              <a:rPr lang="hr-HR" dirty="0"/>
              <a:t>mr.sc. Ines Ivančić</a:t>
            </a:r>
          </a:p>
          <a:p>
            <a:pPr>
              <a:lnSpc>
                <a:spcPct val="150000"/>
              </a:lnSpc>
            </a:pPr>
            <a:r>
              <a:rPr lang="hr-HR" dirty="0"/>
              <a:t>dr.sc. Laszlo Podolszki</a:t>
            </a:r>
          </a:p>
          <a:p>
            <a:pPr>
              <a:lnSpc>
                <a:spcPct val="150000"/>
              </a:lnSpc>
            </a:pPr>
            <a:r>
              <a:rPr lang="hr-HR" dirty="0"/>
              <a:t>dr.sc. Josip Terzić</a:t>
            </a:r>
          </a:p>
          <a:p>
            <a:pPr>
              <a:lnSpc>
                <a:spcPct val="150000"/>
              </a:lnSpc>
            </a:pPr>
            <a:endParaRPr lang="hr-H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48B5B0-DC0F-735F-EC80-409DD4215BAE}"/>
              </a:ext>
            </a:extLst>
          </p:cNvPr>
          <p:cNvSpPr txBox="1"/>
          <p:nvPr/>
        </p:nvSpPr>
        <p:spPr>
          <a:xfrm>
            <a:off x="1475769" y="6206855"/>
            <a:ext cx="11053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/>
              <a:t>Svi elaborati Aktivnosti 2 : </a:t>
            </a:r>
            <a:r>
              <a:rPr lang="hr-HR" sz="2400" b="1" u="sng" dirty="0">
                <a:solidFill>
                  <a:srgbClr val="0070C0"/>
                </a:solidFill>
              </a:rPr>
              <a:t>https://potresnirizik.zagreb.hr/elaborati/11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AAC77E-33B4-C2BD-0C9A-5CE16A183A1D}"/>
              </a:ext>
            </a:extLst>
          </p:cNvPr>
          <p:cNvSpPr txBox="1"/>
          <p:nvPr/>
        </p:nvSpPr>
        <p:spPr>
          <a:xfrm>
            <a:off x="3279213" y="3028225"/>
            <a:ext cx="6167436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 err="1"/>
              <a:t>izv.prof</a:t>
            </a:r>
            <a:r>
              <a:rPr lang="hr-HR" dirty="0"/>
              <a:t>. dr. sc. Mario Bačić</a:t>
            </a:r>
          </a:p>
          <a:p>
            <a:pPr>
              <a:lnSpc>
                <a:spcPct val="150000"/>
              </a:lnSpc>
            </a:pPr>
            <a:r>
              <a:rPr lang="hr-HR" dirty="0"/>
              <a:t>izv.prof.dr.sc. Lovorka Librić</a:t>
            </a:r>
          </a:p>
          <a:p>
            <a:pPr>
              <a:lnSpc>
                <a:spcPct val="150000"/>
              </a:lnSpc>
            </a:pPr>
            <a:r>
              <a:rPr lang="hr-HR" dirty="0"/>
              <a:t>prof.dr.sc. Meho Saša Kovačević</a:t>
            </a:r>
          </a:p>
          <a:p>
            <a:pPr>
              <a:lnSpc>
                <a:spcPct val="150000"/>
              </a:lnSpc>
            </a:pPr>
            <a:r>
              <a:rPr lang="hr-HR" dirty="0"/>
              <a:t>Vedran Pavlić</a:t>
            </a:r>
          </a:p>
          <a:p>
            <a:pPr>
              <a:lnSpc>
                <a:spcPct val="150000"/>
              </a:lnSpc>
            </a:pPr>
            <a:r>
              <a:rPr lang="hr-HR" dirty="0"/>
              <a:t>Marijan Car</a:t>
            </a:r>
          </a:p>
          <a:p>
            <a:pPr>
              <a:lnSpc>
                <a:spcPct val="150000"/>
              </a:lnSpc>
            </a:pPr>
            <a:r>
              <a:rPr lang="hr-HR" dirty="0"/>
              <a:t>dr.sc. Nicola Rossi</a:t>
            </a:r>
          </a:p>
          <a:p>
            <a:pPr>
              <a:lnSpc>
                <a:spcPct val="150000"/>
              </a:lnSpc>
            </a:pPr>
            <a:r>
              <a:rPr lang="hr-HR" dirty="0"/>
              <a:t>Stjepan Matić</a:t>
            </a:r>
          </a:p>
          <a:p>
            <a:pPr>
              <a:lnSpc>
                <a:spcPct val="150000"/>
              </a:lnSpc>
            </a:pPr>
            <a:endParaRPr lang="hr-HR" dirty="0"/>
          </a:p>
          <a:p>
            <a:pPr>
              <a:lnSpc>
                <a:spcPct val="150000"/>
              </a:lnSpc>
            </a:pPr>
            <a:endParaRPr lang="hr-H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438680-6037-950D-1B06-6D147E4A3959}"/>
              </a:ext>
            </a:extLst>
          </p:cNvPr>
          <p:cNvSpPr txBox="1"/>
          <p:nvPr/>
        </p:nvSpPr>
        <p:spPr>
          <a:xfrm>
            <a:off x="6472237" y="3005603"/>
            <a:ext cx="6167436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izv.prof.dr.sc. Mario Uroš</a:t>
            </a:r>
          </a:p>
          <a:p>
            <a:pPr>
              <a:lnSpc>
                <a:spcPct val="150000"/>
              </a:lnSpc>
            </a:pPr>
            <a:r>
              <a:rPr lang="hr-HR" dirty="0"/>
              <a:t>izv.prof.dr.sc. Josip Atalić</a:t>
            </a:r>
          </a:p>
          <a:p>
            <a:pPr>
              <a:lnSpc>
                <a:spcPct val="150000"/>
              </a:lnSpc>
            </a:pPr>
            <a:r>
              <a:rPr lang="hr-HR" dirty="0"/>
              <a:t>dr.sc. Maja Baniček</a:t>
            </a:r>
          </a:p>
          <a:p>
            <a:pPr>
              <a:lnSpc>
                <a:spcPct val="150000"/>
              </a:lnSpc>
            </a:pPr>
            <a:r>
              <a:rPr lang="hr-HR" dirty="0"/>
              <a:t>izv.prof.dr.sc. Marta Šavor</a:t>
            </a:r>
          </a:p>
          <a:p>
            <a:pPr>
              <a:lnSpc>
                <a:spcPct val="150000"/>
              </a:lnSpc>
            </a:pPr>
            <a:r>
              <a:rPr lang="hr-HR" dirty="0"/>
              <a:t>Gordana Hrelja Kovačević</a:t>
            </a:r>
          </a:p>
          <a:p>
            <a:pPr>
              <a:lnSpc>
                <a:spcPct val="150000"/>
              </a:lnSpc>
            </a:pPr>
            <a:endParaRPr lang="hr-H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DA4236-8CEA-69D6-E91B-C2E6B4C33DAA}"/>
              </a:ext>
            </a:extLst>
          </p:cNvPr>
          <p:cNvSpPr txBox="1"/>
          <p:nvPr/>
        </p:nvSpPr>
        <p:spPr>
          <a:xfrm>
            <a:off x="9108282" y="2996424"/>
            <a:ext cx="6167436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izv. prof. dr.sc. Dalibor Carević</a:t>
            </a:r>
          </a:p>
          <a:p>
            <a:pPr>
              <a:lnSpc>
                <a:spcPct val="150000"/>
              </a:lnSpc>
            </a:pPr>
            <a:r>
              <a:rPr lang="hr-HR" dirty="0"/>
              <a:t>doc.dr.sc. Damjan </a:t>
            </a:r>
            <a:r>
              <a:rPr lang="hr-HR" dirty="0" err="1"/>
              <a:t>Bujak</a:t>
            </a:r>
            <a:endParaRPr lang="hr-HR" dirty="0"/>
          </a:p>
          <a:p>
            <a:pPr>
              <a:lnSpc>
                <a:spcPct val="150000"/>
              </a:lnSpc>
            </a:pPr>
            <a:r>
              <a:rPr lang="hr-HR" dirty="0"/>
              <a:t>izv. prof. dr.sc. Ivan Halkijević</a:t>
            </a:r>
          </a:p>
          <a:p>
            <a:pPr>
              <a:lnSpc>
                <a:spcPct val="150000"/>
              </a:lnSpc>
            </a:pPr>
            <a:r>
              <a:rPr lang="hr-HR" dirty="0"/>
              <a:t>izv. prof. dr.sc. Dražen Vouk</a:t>
            </a:r>
          </a:p>
          <a:p>
            <a:pPr>
              <a:lnSpc>
                <a:spcPct val="150000"/>
              </a:lnSpc>
            </a:pPr>
            <a:r>
              <a:rPr lang="hr-HR" dirty="0"/>
              <a:t>Hanna Miličević</a:t>
            </a:r>
          </a:p>
          <a:p>
            <a:pPr>
              <a:lnSpc>
                <a:spcPct val="150000"/>
              </a:lnSpc>
            </a:pPr>
            <a:r>
              <a:rPr lang="hr-HR" dirty="0"/>
              <a:t>mr.sc. Mihaela </a:t>
            </a:r>
            <a:r>
              <a:rPr lang="hr-HR" dirty="0" err="1"/>
              <a:t>Zamolo</a:t>
            </a:r>
            <a:endParaRPr lang="hr-HR" dirty="0"/>
          </a:p>
          <a:p>
            <a:pPr>
              <a:lnSpc>
                <a:spcPct val="150000"/>
              </a:lnSpc>
            </a:pPr>
            <a:endParaRPr lang="hr-HR" dirty="0"/>
          </a:p>
        </p:txBody>
      </p:sp>
      <p:pic>
        <p:nvPicPr>
          <p:cNvPr id="25" name="Picture 24" descr="A logo with text and numbers&#10;&#10;Description automatically generated">
            <a:extLst>
              <a:ext uri="{FF2B5EF4-FFF2-40B4-BE49-F238E27FC236}">
                <a16:creationId xmlns:a16="http://schemas.microsoft.com/office/drawing/2014/main" id="{5BAA0B63-6060-625D-7C6F-D9211BCB6C1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31" y="1372391"/>
            <a:ext cx="1558221" cy="14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8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731D6CB8-4BD0-9130-6295-85D42D2D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35" y="1189567"/>
            <a:ext cx="11823701" cy="53086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4000"/>
              </a:lnSpc>
              <a:buNone/>
            </a:pPr>
            <a:r>
              <a:rPr lang="hr-HR" sz="22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Karte potresnog rizika</a:t>
            </a:r>
            <a:r>
              <a:rPr lang="hr-HR" sz="2200" dirty="0">
                <a:latin typeface="+mj-lt"/>
                <a:cs typeface="Arial" panose="020B0604020202020204" pitchFamily="34" charset="0"/>
              </a:rPr>
              <a:t> mogu se koristiti u različite svrhe u području upravljanja katastrofama:</a:t>
            </a:r>
          </a:p>
          <a:p>
            <a:pPr algn="just">
              <a:lnSpc>
                <a:spcPct val="124000"/>
              </a:lnSpc>
            </a:pPr>
            <a:r>
              <a:rPr lang="hr-HR" sz="2200" dirty="0">
                <a:latin typeface="+mj-lt"/>
                <a:cs typeface="Arial" panose="020B0604020202020204" pitchFamily="34" charset="0"/>
              </a:rPr>
              <a:t>Informacije o područjima s potencijalnim visokim potresnim rizikom mogu se koristiti već u samom </a:t>
            </a:r>
            <a:r>
              <a:rPr lang="hr-HR" sz="2200" b="1" dirty="0">
                <a:latin typeface="+mj-lt"/>
                <a:cs typeface="Arial" panose="020B0604020202020204" pitchFamily="34" charset="0"/>
              </a:rPr>
              <a:t>prostornom planiranju</a:t>
            </a:r>
            <a:r>
              <a:rPr lang="hr-HR" sz="2200" dirty="0">
                <a:latin typeface="+mj-lt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24000"/>
              </a:lnSpc>
            </a:pPr>
            <a:r>
              <a:rPr lang="hr-HR" sz="2200" dirty="0">
                <a:latin typeface="+mj-lt"/>
                <a:cs typeface="Arial" panose="020B0604020202020204" pitchFamily="34" charset="0"/>
              </a:rPr>
              <a:t>Prostorna raspodjela različitih zona potresnog rizika može pomoći kod </a:t>
            </a:r>
            <a:r>
              <a:rPr lang="hr-HR" sz="2200" b="1" dirty="0">
                <a:latin typeface="+mj-lt"/>
                <a:cs typeface="Arial" panose="020B0604020202020204" pitchFamily="34" charset="0"/>
              </a:rPr>
              <a:t>upravljanja u hitnim situacijama </a:t>
            </a:r>
            <a:r>
              <a:rPr lang="hr-HR" sz="2200" dirty="0">
                <a:latin typeface="+mj-lt"/>
                <a:cs typeface="Arial" panose="020B0604020202020204" pitchFamily="34" charset="0"/>
              </a:rPr>
              <a:t>kako bi se istaknula područja u kojima su potrebna veća sredstva za smanjenje rizika. </a:t>
            </a:r>
          </a:p>
          <a:p>
            <a:pPr algn="just">
              <a:lnSpc>
                <a:spcPct val="124000"/>
              </a:lnSpc>
            </a:pPr>
            <a:r>
              <a:rPr lang="hr-HR" sz="2200" dirty="0">
                <a:latin typeface="+mj-lt"/>
                <a:cs typeface="Arial" panose="020B0604020202020204" pitchFamily="34" charset="0"/>
              </a:rPr>
              <a:t>Službe za upravljanje hitnim situacijama mogu koristiti karte potresnog rizika za </a:t>
            </a:r>
            <a:r>
              <a:rPr lang="hr-HR" sz="2200" b="1" dirty="0">
                <a:latin typeface="+mj-lt"/>
                <a:cs typeface="Arial" panose="020B0604020202020204" pitchFamily="34" charset="0"/>
              </a:rPr>
              <a:t>planiranje kapaciteta i u odlučivanju o lokaciji hitnih službi</a:t>
            </a:r>
            <a:r>
              <a:rPr lang="hr-HR" sz="2200" dirty="0">
                <a:latin typeface="+mj-lt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24000"/>
              </a:lnSpc>
              <a:buNone/>
            </a:pPr>
            <a:endParaRPr lang="hr-HR" sz="2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639DB-D5D8-1836-7B9C-8AED76D448B6}"/>
              </a:ext>
            </a:extLst>
          </p:cNvPr>
          <p:cNvSpPr txBox="1"/>
          <p:nvPr/>
        </p:nvSpPr>
        <p:spPr>
          <a:xfrm>
            <a:off x="-6877051" y="203200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8: Kartografija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03AB8-E474-56E4-3977-21B50C1D2C74}"/>
              </a:ext>
            </a:extLst>
          </p:cNvPr>
          <p:cNvSpPr txBox="1"/>
          <p:nvPr/>
        </p:nvSpPr>
        <p:spPr>
          <a:xfrm>
            <a:off x="199135" y="4918871"/>
            <a:ext cx="7027165" cy="132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12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Karta rizika se može koristiti i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nakon potresa 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za određivanje </a:t>
            </a:r>
            <a:b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područja pogodnih za uspostavljanje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privremenog skloništa </a:t>
            </a:r>
            <a:b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ili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planiranje popravaka i rekonstrukcije oštećenih zgrada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.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B90B6E-32FF-63B8-82E2-B39D2B0F1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338" y="4189172"/>
            <a:ext cx="1697548" cy="2452013"/>
          </a:xfrm>
          <a:prstGeom prst="rect">
            <a:avLst/>
          </a:prstGeom>
        </p:spPr>
      </p:pic>
      <p:pic>
        <p:nvPicPr>
          <p:cNvPr id="7" name="Picture 2" descr="GEM - Global Earthquake Model | Pavia">
            <a:extLst>
              <a:ext uri="{FF2B5EF4-FFF2-40B4-BE49-F238E27FC236}">
                <a16:creationId xmlns:a16="http://schemas.microsoft.com/office/drawing/2014/main" id="{14ADB3B7-B5E5-3FC5-2B52-8496BE6D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840" y="4951182"/>
            <a:ext cx="1697548" cy="169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BDFCD-A3C6-49BE-395B-FB73387F65D2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40/47</a:t>
            </a:r>
          </a:p>
        </p:txBody>
      </p:sp>
    </p:spTree>
    <p:extLst>
      <p:ext uri="{BB962C8B-B14F-4D97-AF65-F5344CB8AC3E}">
        <p14:creationId xmlns:p14="http://schemas.microsoft.com/office/powerpoint/2010/main" val="791082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731D6CB8-4BD0-9130-6295-85D42D2D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35" y="1189567"/>
            <a:ext cx="11688065" cy="5308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4000"/>
              </a:lnSpc>
              <a:buNone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Dan je prikaz čitavog niza karata:</a:t>
            </a:r>
          </a:p>
          <a:p>
            <a:pPr marL="0" indent="0" algn="just">
              <a:lnSpc>
                <a:spcPct val="124000"/>
              </a:lnSpc>
              <a:buNone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1. karte modela potresne opasnosti (karte hazarda)</a:t>
            </a:r>
          </a:p>
          <a:p>
            <a:pPr marL="0" indent="0" algn="just">
              <a:lnSpc>
                <a:spcPct val="124000"/>
              </a:lnSpc>
              <a:buNone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2.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karte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modela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izloženosti</a:t>
            </a:r>
            <a:r>
              <a:rPr lang="hr-HR" sz="2400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622300" algn="just">
              <a:lnSpc>
                <a:spcPct val="124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model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izloženosti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zgrada</a:t>
            </a:r>
            <a:r>
              <a:rPr lang="hr-HR" sz="2400" dirty="0">
                <a:latin typeface="+mj-lt"/>
                <a:cs typeface="Arial" panose="020B0604020202020204" pitchFamily="34" charset="0"/>
              </a:rPr>
              <a:t> (materijal i tip konstrukcije zgrade, izgradnja, </a:t>
            </a:r>
            <a:r>
              <a:rPr lang="hr-HR" sz="2400" dirty="0" err="1">
                <a:latin typeface="+mj-lt"/>
                <a:cs typeface="Arial" panose="020B0604020202020204" pitchFamily="34" charset="0"/>
              </a:rPr>
              <a:t>katnost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</a:t>
            </a:r>
            <a:r>
              <a:rPr lang="hr-HR" sz="2400" dirty="0">
                <a:latin typeface="+mj-lt"/>
                <a:cs typeface="Arial" panose="020B0604020202020204" pitchFamily="34" charset="0"/>
              </a:rPr>
              <a:t>…)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24000"/>
              </a:lnSpc>
              <a:buNone/>
            </a:pP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24000"/>
              </a:lnSpc>
              <a:buNone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639DB-D5D8-1836-7B9C-8AED76D448B6}"/>
              </a:ext>
            </a:extLst>
          </p:cNvPr>
          <p:cNvSpPr txBox="1"/>
          <p:nvPr/>
        </p:nvSpPr>
        <p:spPr>
          <a:xfrm>
            <a:off x="-6877051" y="203200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8: Kartografija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567E96-60BA-3FDB-3C75-CA4048ED4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35" y="3721745"/>
            <a:ext cx="4379214" cy="2933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map of a large area&#10;&#10;Description automatically generated">
            <a:extLst>
              <a:ext uri="{FF2B5EF4-FFF2-40B4-BE49-F238E27FC236}">
                <a16:creationId xmlns:a16="http://schemas.microsoft.com/office/drawing/2014/main" id="{41D03299-3C63-9EEE-4218-D36EB09A4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8"/>
          <a:stretch/>
        </p:blipFill>
        <p:spPr bwMode="auto">
          <a:xfrm>
            <a:off x="4712841" y="3658647"/>
            <a:ext cx="3519933" cy="305925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map with blue and green dots&#10;&#10;Description automatically generated">
            <a:extLst>
              <a:ext uri="{FF2B5EF4-FFF2-40B4-BE49-F238E27FC236}">
                <a16:creationId xmlns:a16="http://schemas.microsoft.com/office/drawing/2014/main" id="{934B7F9E-1FA5-05CD-85FC-C2C7A31426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 b="9276"/>
          <a:stretch/>
        </p:blipFill>
        <p:spPr bwMode="auto">
          <a:xfrm>
            <a:off x="5663058" y="1631693"/>
            <a:ext cx="6528942" cy="514495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8BE524-B1DE-69AE-74CC-E88013C61BAC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41/47</a:t>
            </a:r>
          </a:p>
        </p:txBody>
      </p:sp>
    </p:spTree>
    <p:extLst>
      <p:ext uri="{BB962C8B-B14F-4D97-AF65-F5344CB8AC3E}">
        <p14:creationId xmlns:p14="http://schemas.microsoft.com/office/powerpoint/2010/main" val="29436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731D6CB8-4BD0-9130-6295-85D42D2D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35" y="1189567"/>
            <a:ext cx="11688065" cy="5308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4000"/>
              </a:lnSpc>
              <a:buNone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Dan je prikaz čitavog niza karata:</a:t>
            </a:r>
          </a:p>
          <a:p>
            <a:pPr marL="0" indent="0" algn="just">
              <a:lnSpc>
                <a:spcPct val="124000"/>
              </a:lnSpc>
              <a:buNone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1. karte modela potresne opasnosti (karte hazarda)</a:t>
            </a:r>
          </a:p>
          <a:p>
            <a:pPr marL="0" indent="0" algn="just">
              <a:lnSpc>
                <a:spcPct val="124000"/>
              </a:lnSpc>
              <a:buNone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2.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karte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modela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izloženosti</a:t>
            </a:r>
            <a:r>
              <a:rPr lang="hr-HR" sz="2400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622300" algn="just">
              <a:lnSpc>
                <a:spcPct val="124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model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izloženosti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hr-HR" sz="2400" dirty="0">
                <a:latin typeface="+mj-lt"/>
                <a:cs typeface="Arial" panose="020B0604020202020204" pitchFamily="34" charset="0"/>
              </a:rPr>
              <a:t>stanovništva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24000"/>
              </a:lnSpc>
              <a:buNone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639DB-D5D8-1836-7B9C-8AED76D448B6}"/>
              </a:ext>
            </a:extLst>
          </p:cNvPr>
          <p:cNvSpPr txBox="1"/>
          <p:nvPr/>
        </p:nvSpPr>
        <p:spPr>
          <a:xfrm>
            <a:off x="-6877051" y="203200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8: Kartografija</a:t>
            </a:r>
          </a:p>
        </p:txBody>
      </p:sp>
      <p:pic>
        <p:nvPicPr>
          <p:cNvPr id="7" name="Picture 6" descr="A map of a region&#10;&#10;Description automatically generated">
            <a:extLst>
              <a:ext uri="{FF2B5EF4-FFF2-40B4-BE49-F238E27FC236}">
                <a16:creationId xmlns:a16="http://schemas.microsoft.com/office/drawing/2014/main" id="{9D275FE2-20BD-7319-14A0-CCF113B200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1"/>
          <a:stretch/>
        </p:blipFill>
        <p:spPr>
          <a:xfrm>
            <a:off x="5504799" y="1303867"/>
            <a:ext cx="6488066" cy="53609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85CCE4-6D9A-B1D8-1AD3-5A0E58ED463A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42/47</a:t>
            </a:r>
          </a:p>
        </p:txBody>
      </p:sp>
    </p:spTree>
    <p:extLst>
      <p:ext uri="{BB962C8B-B14F-4D97-AF65-F5344CB8AC3E}">
        <p14:creationId xmlns:p14="http://schemas.microsoft.com/office/powerpoint/2010/main" val="258510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731D6CB8-4BD0-9130-6295-85D42D2D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35" y="1189567"/>
            <a:ext cx="11688065" cy="5308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4000"/>
              </a:lnSpc>
              <a:buNone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Dan je prikaz čitavog niza karata:</a:t>
            </a:r>
          </a:p>
          <a:p>
            <a:pPr marL="0" indent="0" algn="just">
              <a:lnSpc>
                <a:spcPct val="124000"/>
              </a:lnSpc>
              <a:buNone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1. karte modela potresne opasnosti (karte hazarda)</a:t>
            </a:r>
          </a:p>
          <a:p>
            <a:pPr marL="0" indent="0" algn="just">
              <a:lnSpc>
                <a:spcPct val="124000"/>
              </a:lnSpc>
              <a:buNone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2.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karte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modela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izloženosti</a:t>
            </a:r>
            <a:r>
              <a:rPr lang="hr-HR" sz="2400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622300" algn="just">
              <a:lnSpc>
                <a:spcPct val="124000"/>
              </a:lnSpc>
              <a:buFont typeface="Courier New" panose="02070309020205020404" pitchFamily="49" charset="0"/>
              <a:buChar char="o"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ekonomska izloženost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24000"/>
              </a:lnSpc>
              <a:buNone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639DB-D5D8-1836-7B9C-8AED76D448B6}"/>
              </a:ext>
            </a:extLst>
          </p:cNvPr>
          <p:cNvSpPr txBox="1"/>
          <p:nvPr/>
        </p:nvSpPr>
        <p:spPr>
          <a:xfrm>
            <a:off x="-6877051" y="203200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8: Kartografija</a:t>
            </a:r>
          </a:p>
        </p:txBody>
      </p:sp>
      <p:pic>
        <p:nvPicPr>
          <p:cNvPr id="2" name="Picture 1" descr="A map with red squares&#10;&#10;Description automatically generated">
            <a:extLst>
              <a:ext uri="{FF2B5EF4-FFF2-40B4-BE49-F238E27FC236}">
                <a16:creationId xmlns:a16="http://schemas.microsoft.com/office/drawing/2014/main" id="{4ADE3EC9-9DC3-B2D8-2934-E6CB5DDAE3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b="10747"/>
          <a:stretch/>
        </p:blipFill>
        <p:spPr>
          <a:xfrm>
            <a:off x="4946650" y="2507263"/>
            <a:ext cx="7046215" cy="42693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5CC7F1-D13F-6484-7CA7-0EF23FA71574}"/>
              </a:ext>
            </a:extLst>
          </p:cNvPr>
          <p:cNvSpPr txBox="1"/>
          <p:nvPr/>
        </p:nvSpPr>
        <p:spPr>
          <a:xfrm>
            <a:off x="658368" y="3843867"/>
            <a:ext cx="3829050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000" i="1" dirty="0">
                <a:latin typeface="+mj-lt"/>
              </a:rPr>
              <a:t>Prostorna raspodjela ukupne izložene ekonomske vrijednost zgrada za neko područje, a dobiva se množenjem ukupne izložene površine zgrada s vrijednosti jedinične zamjenske cijene.</a:t>
            </a:r>
          </a:p>
          <a:p>
            <a:pPr algn="ctr">
              <a:lnSpc>
                <a:spcPct val="150000"/>
              </a:lnSpc>
            </a:pPr>
            <a:endParaRPr lang="hr-HR" sz="2000" i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A479A-09D5-322C-B23E-4E2BEABF7A4A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43/47</a:t>
            </a:r>
          </a:p>
        </p:txBody>
      </p:sp>
    </p:spTree>
    <p:extLst>
      <p:ext uri="{BB962C8B-B14F-4D97-AF65-F5344CB8AC3E}">
        <p14:creationId xmlns:p14="http://schemas.microsoft.com/office/powerpoint/2010/main" val="5551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731D6CB8-4BD0-9130-6295-85D42D2D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67" y="1056850"/>
            <a:ext cx="11688065" cy="5308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4000"/>
              </a:lnSpc>
              <a:buNone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Dan je prikaz čitavog niza karata:</a:t>
            </a:r>
          </a:p>
          <a:p>
            <a:pPr marL="0" indent="0" algn="just">
              <a:lnSpc>
                <a:spcPct val="124000"/>
              </a:lnSpc>
              <a:buNone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3. Glavni pokazatelji potresnog rizika – </a:t>
            </a:r>
          </a:p>
          <a:p>
            <a:pPr marL="622300" indent="-444500" algn="just">
              <a:lnSpc>
                <a:spcPct val="124000"/>
              </a:lnSpc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Raspodjela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štete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zgradama </a:t>
            </a:r>
            <a:endParaRPr lang="hr-HR" sz="240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24000"/>
              </a:lnSpc>
              <a:buNone/>
            </a:pPr>
            <a:endParaRPr lang="hr-HR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639DB-D5D8-1836-7B9C-8AED76D448B6}"/>
              </a:ext>
            </a:extLst>
          </p:cNvPr>
          <p:cNvSpPr txBox="1"/>
          <p:nvPr/>
        </p:nvSpPr>
        <p:spPr>
          <a:xfrm>
            <a:off x="-6877051" y="203200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8: Kartografija</a:t>
            </a:r>
          </a:p>
        </p:txBody>
      </p:sp>
      <p:pic>
        <p:nvPicPr>
          <p:cNvPr id="3" name="Picture 2" descr="A map of a country with different colors&#10;&#10;Description automatically generated">
            <a:extLst>
              <a:ext uri="{FF2B5EF4-FFF2-40B4-BE49-F238E27FC236}">
                <a16:creationId xmlns:a16="http://schemas.microsoft.com/office/drawing/2014/main" id="{78FF03E7-9C89-428B-DC1F-6354573BA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08" y="3429000"/>
            <a:ext cx="3378200" cy="3076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map of the country&#10;&#10;Description automatically generated">
            <a:extLst>
              <a:ext uri="{FF2B5EF4-FFF2-40B4-BE49-F238E27FC236}">
                <a16:creationId xmlns:a16="http://schemas.microsoft.com/office/drawing/2014/main" id="{40940826-463C-7571-DDD0-7DF822FC9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00" y="3429001"/>
            <a:ext cx="3378200" cy="3076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map of a country&#10;&#10;Description automatically generated">
            <a:extLst>
              <a:ext uri="{FF2B5EF4-FFF2-40B4-BE49-F238E27FC236}">
                <a16:creationId xmlns:a16="http://schemas.microsoft.com/office/drawing/2014/main" id="{134CD0C8-A758-A1E1-0E4A-081E380E79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8" y="3429000"/>
            <a:ext cx="3378200" cy="3076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207720-C39B-5D80-3D1E-EB493F4B5416}"/>
              </a:ext>
            </a:extLst>
          </p:cNvPr>
          <p:cNvSpPr txBox="1"/>
          <p:nvPr/>
        </p:nvSpPr>
        <p:spPr>
          <a:xfrm>
            <a:off x="7463000" y="6505545"/>
            <a:ext cx="3754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800" dirty="0">
                <a:latin typeface="+mj-lt"/>
                <a:cs typeface="Arial" panose="020B0604020202020204" pitchFamily="34" charset="0"/>
              </a:rPr>
              <a:t>Broj srušenih zgrada</a:t>
            </a:r>
            <a:endParaRPr lang="hr-HR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FF60CE-53EF-BE55-DE7C-0CCDBAAC2011}"/>
              </a:ext>
            </a:extLst>
          </p:cNvPr>
          <p:cNvSpPr txBox="1"/>
          <p:nvPr/>
        </p:nvSpPr>
        <p:spPr>
          <a:xfrm>
            <a:off x="4019265" y="6512634"/>
            <a:ext cx="3754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latin typeface="+mj-lt"/>
                <a:cs typeface="Arial" panose="020B0604020202020204" pitchFamily="34" charset="0"/>
              </a:rPr>
              <a:t>B</a:t>
            </a:r>
            <a:r>
              <a:rPr lang="hr-HR" sz="1800" dirty="0">
                <a:latin typeface="+mj-lt"/>
                <a:cs typeface="Arial" panose="020B0604020202020204" pitchFamily="34" charset="0"/>
              </a:rPr>
              <a:t>roj teško oštećenih zgrada</a:t>
            </a:r>
            <a:endParaRPr lang="hr-HR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F2A164-CC9C-2898-B812-B781E7B7BC3C}"/>
              </a:ext>
            </a:extLst>
          </p:cNvPr>
          <p:cNvSpPr txBox="1"/>
          <p:nvPr/>
        </p:nvSpPr>
        <p:spPr>
          <a:xfrm>
            <a:off x="264669" y="6512634"/>
            <a:ext cx="3754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latin typeface="+mj-lt"/>
                <a:cs typeface="Arial" panose="020B0604020202020204" pitchFamily="34" charset="0"/>
              </a:rPr>
              <a:t>Broj neuporabljivih zgrada</a:t>
            </a:r>
            <a:endParaRPr lang="hr-HR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4CCCAE-CF53-21C7-F379-0376E8778584}"/>
              </a:ext>
            </a:extLst>
          </p:cNvPr>
          <p:cNvSpPr txBox="1"/>
          <p:nvPr/>
        </p:nvSpPr>
        <p:spPr>
          <a:xfrm>
            <a:off x="8377400" y="2913904"/>
            <a:ext cx="446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latin typeface="+mj-lt"/>
              </a:rPr>
              <a:t>scenarij potresa iz 1880. godine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FB7FC0-BC70-BAA8-D620-8CFB124D9367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44/47</a:t>
            </a:r>
          </a:p>
        </p:txBody>
      </p:sp>
    </p:spTree>
    <p:extLst>
      <p:ext uri="{BB962C8B-B14F-4D97-AF65-F5344CB8AC3E}">
        <p14:creationId xmlns:p14="http://schemas.microsoft.com/office/powerpoint/2010/main" val="2818797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575E619B-D5FB-B1A6-C5BB-B05D0EE48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67" y="1056850"/>
            <a:ext cx="11688065" cy="5308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4000"/>
              </a:lnSpc>
              <a:buNone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Dan je prikaz čitavog niza karata:</a:t>
            </a:r>
          </a:p>
          <a:p>
            <a:pPr marL="0" indent="0" algn="just">
              <a:lnSpc>
                <a:spcPct val="124000"/>
              </a:lnSpc>
              <a:buNone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3. Glavni pokazatelji potresnog rizika – </a:t>
            </a:r>
          </a:p>
          <a:p>
            <a:pPr marL="622300" indent="-444500" algn="just">
              <a:lnSpc>
                <a:spcPct val="124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Karte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raspodjele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posljedica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potresa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stanovništvo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622300" indent="-444500" algn="just">
              <a:lnSpc>
                <a:spcPct val="124000"/>
              </a:lnSpc>
              <a:buFont typeface="Courier New" panose="02070309020205020404" pitchFamily="49" charset="0"/>
              <a:buChar char="o"/>
            </a:pPr>
            <a:r>
              <a:rPr lang="hr-HR" sz="2400" dirty="0">
                <a:latin typeface="+mj-lt"/>
                <a:cs typeface="Arial" panose="020B0604020202020204" pitchFamily="34" charset="0"/>
              </a:rPr>
              <a:t>Karte raspodjele ekonomskih gubitaka</a:t>
            </a:r>
          </a:p>
          <a:p>
            <a:pPr marL="622300" indent="-444500" algn="just">
              <a:lnSpc>
                <a:spcPct val="124000"/>
              </a:lnSpc>
              <a:buFont typeface="Courier New" panose="02070309020205020404" pitchFamily="49" charset="0"/>
              <a:buChar char="o"/>
            </a:pPr>
            <a:endParaRPr lang="hr-HR" sz="240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24000"/>
              </a:lnSpc>
              <a:buNone/>
            </a:pPr>
            <a:endParaRPr lang="hr-HR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42F18-49CE-B502-202F-5128D1112ABD}"/>
              </a:ext>
            </a:extLst>
          </p:cNvPr>
          <p:cNvSpPr txBox="1"/>
          <p:nvPr/>
        </p:nvSpPr>
        <p:spPr>
          <a:xfrm>
            <a:off x="-6877051" y="203200"/>
            <a:ext cx="1182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8: Kartografija</a:t>
            </a:r>
          </a:p>
        </p:txBody>
      </p:sp>
      <p:pic>
        <p:nvPicPr>
          <p:cNvPr id="6" name="Picture 5" descr="A map of a country with a compass&#10;&#10;Description automatically generated">
            <a:extLst>
              <a:ext uri="{FF2B5EF4-FFF2-40B4-BE49-F238E27FC236}">
                <a16:creationId xmlns:a16="http://schemas.microsoft.com/office/drawing/2014/main" id="{14984ECE-077A-34B1-50BC-6904F41B46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26142" y="3536363"/>
            <a:ext cx="3755358" cy="31184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06E2B5-7284-EAEC-0FAD-07281636F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8406"/>
          <a:stretch/>
        </p:blipFill>
        <p:spPr>
          <a:xfrm>
            <a:off x="4571608" y="3536362"/>
            <a:ext cx="3755358" cy="3118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92785E-281A-F8C8-F807-27215F61BA41}"/>
              </a:ext>
            </a:extLst>
          </p:cNvPr>
          <p:cNvSpPr txBox="1"/>
          <p:nvPr/>
        </p:nvSpPr>
        <p:spPr>
          <a:xfrm>
            <a:off x="7849876" y="6180784"/>
            <a:ext cx="446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latin typeface="+mj-lt"/>
              </a:rPr>
              <a:t>scenarij potresa iz 1880. godine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2CDFD-836A-F731-A82B-10B68B1E85E4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45/47</a:t>
            </a:r>
          </a:p>
        </p:txBody>
      </p:sp>
    </p:spTree>
    <p:extLst>
      <p:ext uri="{BB962C8B-B14F-4D97-AF65-F5344CB8AC3E}">
        <p14:creationId xmlns:p14="http://schemas.microsoft.com/office/powerpoint/2010/main" val="33836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7299" y="17257"/>
            <a:ext cx="10515600" cy="1325563"/>
          </a:xfrm>
        </p:spPr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A6CCD8-C1DA-0B70-8A1D-2909EE2F924E}"/>
              </a:ext>
            </a:extLst>
          </p:cNvPr>
          <p:cNvSpPr txBox="1"/>
          <p:nvPr/>
        </p:nvSpPr>
        <p:spPr>
          <a:xfrm>
            <a:off x="254224" y="1485695"/>
            <a:ext cx="116835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Za potrebe identifikacije potresnog hazarda u Gradu Zagrebu izrađeno je 8 elaborata.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24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Elaborati uključuju seizmičke i </a:t>
            </a:r>
            <a:r>
              <a:rPr lang="hr-HR" sz="2400" dirty="0" err="1">
                <a:latin typeface="+mj-lt"/>
              </a:rPr>
              <a:t>geo</a:t>
            </a:r>
            <a:r>
              <a:rPr lang="hr-HR" sz="2400" dirty="0">
                <a:latin typeface="+mj-lt"/>
              </a:rPr>
              <a:t>-hazarde, kao i hazarde povezane s inženjerskim </a:t>
            </a:r>
            <a:r>
              <a:rPr lang="hr-HR" sz="2400" dirty="0" err="1">
                <a:latin typeface="+mj-lt"/>
              </a:rPr>
              <a:t>građevinma</a:t>
            </a:r>
            <a:r>
              <a:rPr lang="hr-HR" sz="2400" dirty="0">
                <a:latin typeface="+mj-lt"/>
              </a:rPr>
              <a:t>, visokogradnje i kulturna dobra.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24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Elaboratima su daju preporuke i smjernice za unaprjeđenje procedura za definiranje potresnog hazarda na području grada Zagreba. Navedeno obuhvaća definiranje tipa potrebnih podataka, način njihovog prikupljanja, analize, obrade i interpretacije.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24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</a:rPr>
              <a:t>Svi elaborati ističu nužnost </a:t>
            </a:r>
            <a:r>
              <a:rPr lang="hr-HR" sz="2400" u="sng" dirty="0">
                <a:latin typeface="+mj-lt"/>
              </a:rPr>
              <a:t>kontinuiranog prikupljanja podataka </a:t>
            </a:r>
            <a:r>
              <a:rPr lang="hr-HR" sz="2400" dirty="0">
                <a:latin typeface="+mj-lt"/>
              </a:rPr>
              <a:t>s izradom baza podataka o tlu i o građevinama koja će biti uniformirana i koja će omogućiti jednoznačnu procjenu potresnih hazarda u Gradu Zagrebu.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7C055-5C25-C3B0-EFF9-559F2B30C426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46/47</a:t>
            </a:r>
          </a:p>
        </p:txBody>
      </p:sp>
    </p:spTree>
    <p:extLst>
      <p:ext uri="{BB962C8B-B14F-4D97-AF65-F5344CB8AC3E}">
        <p14:creationId xmlns:p14="http://schemas.microsoft.com/office/powerpoint/2010/main" val="1735816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A26075C6-422D-9941-7678-CE9783C44703}"/>
              </a:ext>
            </a:extLst>
          </p:cNvPr>
          <p:cNvSpPr txBox="1">
            <a:spLocks noChangeArrowheads="1"/>
          </p:cNvSpPr>
          <p:nvPr/>
        </p:nvSpPr>
        <p:spPr>
          <a:xfrm>
            <a:off x="1540945" y="1557338"/>
            <a:ext cx="9144000" cy="18716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hr-HR" sz="60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HVALA NA PAŽNJI</a:t>
            </a:r>
          </a:p>
          <a:p>
            <a:pPr algn="ctr" eaLnBrk="1" hangingPunct="1">
              <a:defRPr/>
            </a:pPr>
            <a:endParaRPr lang="en-GB" altLang="sr-Latn-RS" sz="9600" b="1" kern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8C8DD-2EE8-0AA7-3422-D3E27D7114A4}"/>
              </a:ext>
            </a:extLst>
          </p:cNvPr>
          <p:cNvSpPr txBox="1"/>
          <p:nvPr/>
        </p:nvSpPr>
        <p:spPr>
          <a:xfrm>
            <a:off x="220262" y="4754820"/>
            <a:ext cx="6777037" cy="263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hr-HR" sz="1600" dirty="0" err="1">
                <a:solidFill>
                  <a:schemeClr val="bg1">
                    <a:lumMod val="50000"/>
                  </a:schemeClr>
                </a:solidFill>
              </a:rPr>
              <a:t>izv.prof.dr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hr-HR" sz="1600" dirty="0" err="1">
                <a:solidFill>
                  <a:schemeClr val="bg1">
                    <a:lumMod val="50000"/>
                  </a:schemeClr>
                </a:solidFill>
              </a:rPr>
              <a:t>sc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. Mario Bačić</a:t>
            </a:r>
          </a:p>
          <a:p>
            <a:pPr>
              <a:lnSpc>
                <a:spcPct val="150000"/>
              </a:lnSpc>
              <a:defRPr/>
            </a:pP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Zavod za geotehniku, Građevinski fakultet Sveučilišta u Zagrebu</a:t>
            </a:r>
          </a:p>
          <a:p>
            <a:pPr>
              <a:lnSpc>
                <a:spcPct val="150000"/>
              </a:lnSpc>
              <a:defRPr/>
            </a:pPr>
            <a:r>
              <a:rPr lang="hr-HR" sz="1600" dirty="0">
                <a:solidFill>
                  <a:srgbClr val="007000"/>
                </a:solidFill>
              </a:rPr>
              <a:t>mbacic@grad.hr</a:t>
            </a:r>
          </a:p>
          <a:p>
            <a:pPr>
              <a:lnSpc>
                <a:spcPct val="150000"/>
              </a:lnSpc>
              <a:defRPr/>
            </a:pP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unizg">
            <a:extLst>
              <a:ext uri="{FF2B5EF4-FFF2-40B4-BE49-F238E27FC236}">
                <a16:creationId xmlns:a16="http://schemas.microsoft.com/office/drawing/2014/main" id="{E97DCF1E-313B-7B3E-0E00-EE8DCC1DF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" y="3109990"/>
            <a:ext cx="1502149" cy="1502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6CD20C-5383-E397-CF51-6C8298E63D2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004" y="3148538"/>
            <a:ext cx="1419225" cy="1486376"/>
            <a:chOff x="707" y="1077"/>
            <a:chExt cx="991" cy="1038"/>
          </a:xfrm>
        </p:grpSpPr>
        <p:sp>
          <p:nvSpPr>
            <p:cNvPr id="4" name="Freeform 26">
              <a:extLst>
                <a:ext uri="{FF2B5EF4-FFF2-40B4-BE49-F238E27FC236}">
                  <a16:creationId xmlns:a16="http://schemas.microsoft.com/office/drawing/2014/main" id="{FF12F174-2771-1A6C-82D3-06942F99D5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" y="1211"/>
              <a:ext cx="384" cy="385"/>
            </a:xfrm>
            <a:custGeom>
              <a:avLst/>
              <a:gdLst>
                <a:gd name="T0" fmla="*/ 142 w 384"/>
                <a:gd name="T1" fmla="*/ 85 h 385"/>
                <a:gd name="T2" fmla="*/ 127 w 384"/>
                <a:gd name="T3" fmla="*/ 98 h 385"/>
                <a:gd name="T4" fmla="*/ 112 w 384"/>
                <a:gd name="T5" fmla="*/ 112 h 385"/>
                <a:gd name="T6" fmla="*/ 102 w 384"/>
                <a:gd name="T7" fmla="*/ 122 h 385"/>
                <a:gd name="T8" fmla="*/ 89 w 384"/>
                <a:gd name="T9" fmla="*/ 138 h 385"/>
                <a:gd name="T10" fmla="*/ 77 w 384"/>
                <a:gd name="T11" fmla="*/ 153 h 385"/>
                <a:gd name="T12" fmla="*/ 65 w 384"/>
                <a:gd name="T13" fmla="*/ 170 h 385"/>
                <a:gd name="T14" fmla="*/ 54 w 384"/>
                <a:gd name="T15" fmla="*/ 187 h 385"/>
                <a:gd name="T16" fmla="*/ 44 w 384"/>
                <a:gd name="T17" fmla="*/ 204 h 385"/>
                <a:gd name="T18" fmla="*/ 35 w 384"/>
                <a:gd name="T19" fmla="*/ 222 h 385"/>
                <a:gd name="T20" fmla="*/ 27 w 384"/>
                <a:gd name="T21" fmla="*/ 241 h 385"/>
                <a:gd name="T22" fmla="*/ 20 w 384"/>
                <a:gd name="T23" fmla="*/ 260 h 385"/>
                <a:gd name="T24" fmla="*/ 14 w 384"/>
                <a:gd name="T25" fmla="*/ 280 h 385"/>
                <a:gd name="T26" fmla="*/ 9 w 384"/>
                <a:gd name="T27" fmla="*/ 300 h 385"/>
                <a:gd name="T28" fmla="*/ 5 w 384"/>
                <a:gd name="T29" fmla="*/ 320 h 385"/>
                <a:gd name="T30" fmla="*/ 2 w 384"/>
                <a:gd name="T31" fmla="*/ 341 h 385"/>
                <a:gd name="T32" fmla="*/ 0 w 384"/>
                <a:gd name="T33" fmla="*/ 362 h 385"/>
                <a:gd name="T34" fmla="*/ 0 w 384"/>
                <a:gd name="T35" fmla="*/ 384 h 385"/>
                <a:gd name="T36" fmla="*/ 133 w 384"/>
                <a:gd name="T37" fmla="*/ 384 h 385"/>
                <a:gd name="T38" fmla="*/ 133 w 384"/>
                <a:gd name="T39" fmla="*/ 371 h 385"/>
                <a:gd name="T40" fmla="*/ 135 w 384"/>
                <a:gd name="T41" fmla="*/ 350 h 385"/>
                <a:gd name="T42" fmla="*/ 139 w 384"/>
                <a:gd name="T43" fmla="*/ 329 h 385"/>
                <a:gd name="T44" fmla="*/ 144 w 384"/>
                <a:gd name="T45" fmla="*/ 309 h 385"/>
                <a:gd name="T46" fmla="*/ 151 w 384"/>
                <a:gd name="T47" fmla="*/ 290 h 385"/>
                <a:gd name="T48" fmla="*/ 159 w 384"/>
                <a:gd name="T49" fmla="*/ 272 h 385"/>
                <a:gd name="T50" fmla="*/ 169 w 384"/>
                <a:gd name="T51" fmla="*/ 254 h 385"/>
                <a:gd name="T52" fmla="*/ 180 w 384"/>
                <a:gd name="T53" fmla="*/ 237 h 385"/>
                <a:gd name="T54" fmla="*/ 193 w 384"/>
                <a:gd name="T55" fmla="*/ 221 h 385"/>
                <a:gd name="T56" fmla="*/ 206 w 384"/>
                <a:gd name="T57" fmla="*/ 206 h 385"/>
                <a:gd name="T58" fmla="*/ 215 w 384"/>
                <a:gd name="T59" fmla="*/ 198 h 385"/>
                <a:gd name="T60" fmla="*/ 231 w 384"/>
                <a:gd name="T61" fmla="*/ 185 h 385"/>
                <a:gd name="T62" fmla="*/ 247 w 384"/>
                <a:gd name="T63" fmla="*/ 173 h 385"/>
                <a:gd name="T64" fmla="*/ 264 w 384"/>
                <a:gd name="T65" fmla="*/ 163 h 385"/>
                <a:gd name="T66" fmla="*/ 283 w 384"/>
                <a:gd name="T67" fmla="*/ 154 h 385"/>
                <a:gd name="T68" fmla="*/ 302 w 384"/>
                <a:gd name="T69" fmla="*/ 147 h 385"/>
                <a:gd name="T70" fmla="*/ 321 w 384"/>
                <a:gd name="T71" fmla="*/ 141 h 385"/>
                <a:gd name="T72" fmla="*/ 342 w 384"/>
                <a:gd name="T73" fmla="*/ 136 h 385"/>
                <a:gd name="T74" fmla="*/ 363 w 384"/>
                <a:gd name="T75" fmla="*/ 134 h 385"/>
                <a:gd name="T76" fmla="*/ 384 w 384"/>
                <a:gd name="T77" fmla="*/ 133 h 385"/>
                <a:gd name="T78" fmla="*/ 384 w 384"/>
                <a:gd name="T79" fmla="*/ 0 h 385"/>
                <a:gd name="T80" fmla="*/ 369 w 384"/>
                <a:gd name="T81" fmla="*/ 0 h 385"/>
                <a:gd name="T82" fmla="*/ 347 w 384"/>
                <a:gd name="T83" fmla="*/ 1 h 385"/>
                <a:gd name="T84" fmla="*/ 327 w 384"/>
                <a:gd name="T85" fmla="*/ 4 h 385"/>
                <a:gd name="T86" fmla="*/ 306 w 384"/>
                <a:gd name="T87" fmla="*/ 7 h 385"/>
                <a:gd name="T88" fmla="*/ 286 w 384"/>
                <a:gd name="T89" fmla="*/ 12 h 385"/>
                <a:gd name="T90" fmla="*/ 266 w 384"/>
                <a:gd name="T91" fmla="*/ 18 h 385"/>
                <a:gd name="T92" fmla="*/ 247 w 384"/>
                <a:gd name="T93" fmla="*/ 25 h 385"/>
                <a:gd name="T94" fmla="*/ 228 w 384"/>
                <a:gd name="T95" fmla="*/ 33 h 385"/>
                <a:gd name="T96" fmla="*/ 210 w 384"/>
                <a:gd name="T97" fmla="*/ 41 h 385"/>
                <a:gd name="T98" fmla="*/ 192 w 384"/>
                <a:gd name="T99" fmla="*/ 51 h 385"/>
                <a:gd name="T100" fmla="*/ 175 w 384"/>
                <a:gd name="T101" fmla="*/ 62 h 385"/>
                <a:gd name="T102" fmla="*/ 158 w 384"/>
                <a:gd name="T103" fmla="*/ 73 h 385"/>
                <a:gd name="T104" fmla="*/ 142 w 384"/>
                <a:gd name="T105" fmla="*/ 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4" h="385">
                  <a:moveTo>
                    <a:pt x="142" y="85"/>
                  </a:moveTo>
                  <a:lnTo>
                    <a:pt x="127" y="98"/>
                  </a:lnTo>
                  <a:lnTo>
                    <a:pt x="112" y="112"/>
                  </a:lnTo>
                  <a:lnTo>
                    <a:pt x="102" y="122"/>
                  </a:lnTo>
                  <a:lnTo>
                    <a:pt x="89" y="138"/>
                  </a:lnTo>
                  <a:lnTo>
                    <a:pt x="77" y="153"/>
                  </a:lnTo>
                  <a:lnTo>
                    <a:pt x="65" y="170"/>
                  </a:lnTo>
                  <a:lnTo>
                    <a:pt x="54" y="187"/>
                  </a:lnTo>
                  <a:lnTo>
                    <a:pt x="44" y="204"/>
                  </a:lnTo>
                  <a:lnTo>
                    <a:pt x="35" y="222"/>
                  </a:lnTo>
                  <a:lnTo>
                    <a:pt x="27" y="241"/>
                  </a:lnTo>
                  <a:lnTo>
                    <a:pt x="20" y="260"/>
                  </a:lnTo>
                  <a:lnTo>
                    <a:pt x="14" y="280"/>
                  </a:lnTo>
                  <a:lnTo>
                    <a:pt x="9" y="300"/>
                  </a:lnTo>
                  <a:lnTo>
                    <a:pt x="5" y="320"/>
                  </a:lnTo>
                  <a:lnTo>
                    <a:pt x="2" y="341"/>
                  </a:lnTo>
                  <a:lnTo>
                    <a:pt x="0" y="362"/>
                  </a:lnTo>
                  <a:lnTo>
                    <a:pt x="0" y="384"/>
                  </a:lnTo>
                  <a:lnTo>
                    <a:pt x="133" y="384"/>
                  </a:lnTo>
                  <a:lnTo>
                    <a:pt x="133" y="371"/>
                  </a:lnTo>
                  <a:lnTo>
                    <a:pt x="135" y="350"/>
                  </a:lnTo>
                  <a:lnTo>
                    <a:pt x="139" y="329"/>
                  </a:lnTo>
                  <a:lnTo>
                    <a:pt x="144" y="309"/>
                  </a:lnTo>
                  <a:lnTo>
                    <a:pt x="151" y="290"/>
                  </a:lnTo>
                  <a:lnTo>
                    <a:pt x="159" y="272"/>
                  </a:lnTo>
                  <a:lnTo>
                    <a:pt x="169" y="254"/>
                  </a:lnTo>
                  <a:lnTo>
                    <a:pt x="180" y="237"/>
                  </a:lnTo>
                  <a:lnTo>
                    <a:pt x="193" y="221"/>
                  </a:lnTo>
                  <a:lnTo>
                    <a:pt x="206" y="206"/>
                  </a:lnTo>
                  <a:lnTo>
                    <a:pt x="215" y="198"/>
                  </a:lnTo>
                  <a:lnTo>
                    <a:pt x="231" y="185"/>
                  </a:lnTo>
                  <a:lnTo>
                    <a:pt x="247" y="173"/>
                  </a:lnTo>
                  <a:lnTo>
                    <a:pt x="264" y="163"/>
                  </a:lnTo>
                  <a:lnTo>
                    <a:pt x="283" y="154"/>
                  </a:lnTo>
                  <a:lnTo>
                    <a:pt x="302" y="147"/>
                  </a:lnTo>
                  <a:lnTo>
                    <a:pt x="321" y="141"/>
                  </a:lnTo>
                  <a:lnTo>
                    <a:pt x="342" y="136"/>
                  </a:lnTo>
                  <a:lnTo>
                    <a:pt x="363" y="134"/>
                  </a:lnTo>
                  <a:lnTo>
                    <a:pt x="384" y="133"/>
                  </a:lnTo>
                  <a:lnTo>
                    <a:pt x="384" y="0"/>
                  </a:lnTo>
                  <a:lnTo>
                    <a:pt x="369" y="0"/>
                  </a:lnTo>
                  <a:lnTo>
                    <a:pt x="347" y="1"/>
                  </a:lnTo>
                  <a:lnTo>
                    <a:pt x="327" y="4"/>
                  </a:lnTo>
                  <a:lnTo>
                    <a:pt x="306" y="7"/>
                  </a:lnTo>
                  <a:lnTo>
                    <a:pt x="286" y="12"/>
                  </a:lnTo>
                  <a:lnTo>
                    <a:pt x="266" y="18"/>
                  </a:lnTo>
                  <a:lnTo>
                    <a:pt x="247" y="25"/>
                  </a:lnTo>
                  <a:lnTo>
                    <a:pt x="228" y="33"/>
                  </a:lnTo>
                  <a:lnTo>
                    <a:pt x="210" y="41"/>
                  </a:lnTo>
                  <a:lnTo>
                    <a:pt x="192" y="51"/>
                  </a:lnTo>
                  <a:lnTo>
                    <a:pt x="175" y="62"/>
                  </a:lnTo>
                  <a:lnTo>
                    <a:pt x="158" y="73"/>
                  </a:lnTo>
                  <a:lnTo>
                    <a:pt x="142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4A7E77-B2BC-8B34-1A3C-4A6E635142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0" y="1596"/>
              <a:ext cx="131" cy="1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4CB274-1D4C-CE99-0E31-2624101EAD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2" y="1211"/>
              <a:ext cx="356" cy="131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BEC23A-4E47-150C-28A2-5C8DB9CDF7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2" y="1463"/>
              <a:ext cx="178" cy="131"/>
            </a:xfrm>
            <a:prstGeom prst="rect">
              <a:avLst/>
            </a:prstGeom>
            <a:solidFill>
              <a:srgbClr val="F26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286C3720-ED48-D0AF-AB6F-23A268C583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1" y="1077"/>
              <a:ext cx="0" cy="1038"/>
            </a:xfrm>
            <a:custGeom>
              <a:avLst/>
              <a:gdLst>
                <a:gd name="T0" fmla="*/ 0 h 1038"/>
                <a:gd name="T1" fmla="*/ 1038 h 103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038">
                  <a:moveTo>
                    <a:pt x="0" y="0"/>
                  </a:moveTo>
                  <a:lnTo>
                    <a:pt x="0" y="1038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2" name="Freeform 31">
              <a:extLst>
                <a:ext uri="{FF2B5EF4-FFF2-40B4-BE49-F238E27FC236}">
                  <a16:creationId xmlns:a16="http://schemas.microsoft.com/office/drawing/2014/main" id="{9223EAEA-164E-CEED-2804-0E897673EF0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7" y="1596"/>
              <a:ext cx="634" cy="0"/>
            </a:xfrm>
            <a:custGeom>
              <a:avLst/>
              <a:gdLst>
                <a:gd name="T0" fmla="*/ 0 w 634"/>
                <a:gd name="T1" fmla="*/ 634 w 6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634">
                  <a:moveTo>
                    <a:pt x="0" y="0"/>
                  </a:moveTo>
                  <a:lnTo>
                    <a:pt x="634" y="0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3" name="Freeform 32">
              <a:extLst>
                <a:ext uri="{FF2B5EF4-FFF2-40B4-BE49-F238E27FC236}">
                  <a16:creationId xmlns:a16="http://schemas.microsoft.com/office/drawing/2014/main" id="{0474CCBC-F48B-DF41-6D51-52342B3368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" y="1596"/>
              <a:ext cx="383" cy="384"/>
            </a:xfrm>
            <a:custGeom>
              <a:avLst/>
              <a:gdLst>
                <a:gd name="T0" fmla="*/ 0 w 384"/>
                <a:gd name="T1" fmla="*/ 0 h 384"/>
                <a:gd name="T2" fmla="*/ 0 w 384"/>
                <a:gd name="T3" fmla="*/ 0 h 384"/>
                <a:gd name="T4" fmla="*/ 0 w 384"/>
                <a:gd name="T5" fmla="*/ 21 h 384"/>
                <a:gd name="T6" fmla="*/ 2 w 384"/>
                <a:gd name="T7" fmla="*/ 42 h 384"/>
                <a:gd name="T8" fmla="*/ 5 w 384"/>
                <a:gd name="T9" fmla="*/ 63 h 384"/>
                <a:gd name="T10" fmla="*/ 9 w 384"/>
                <a:gd name="T11" fmla="*/ 83 h 384"/>
                <a:gd name="T12" fmla="*/ 14 w 384"/>
                <a:gd name="T13" fmla="*/ 103 h 384"/>
                <a:gd name="T14" fmla="*/ 20 w 384"/>
                <a:gd name="T15" fmla="*/ 123 h 384"/>
                <a:gd name="T16" fmla="*/ 27 w 384"/>
                <a:gd name="T17" fmla="*/ 142 h 384"/>
                <a:gd name="T18" fmla="*/ 35 w 384"/>
                <a:gd name="T19" fmla="*/ 161 h 384"/>
                <a:gd name="T20" fmla="*/ 44 w 384"/>
                <a:gd name="T21" fmla="*/ 179 h 384"/>
                <a:gd name="T22" fmla="*/ 54 w 384"/>
                <a:gd name="T23" fmla="*/ 197 h 384"/>
                <a:gd name="T24" fmla="*/ 65 w 384"/>
                <a:gd name="T25" fmla="*/ 214 h 384"/>
                <a:gd name="T26" fmla="*/ 77 w 384"/>
                <a:gd name="T27" fmla="*/ 230 h 384"/>
                <a:gd name="T28" fmla="*/ 89 w 384"/>
                <a:gd name="T29" fmla="*/ 246 h 384"/>
                <a:gd name="T30" fmla="*/ 102 w 384"/>
                <a:gd name="T31" fmla="*/ 261 h 384"/>
                <a:gd name="T32" fmla="*/ 112 w 384"/>
                <a:gd name="T33" fmla="*/ 271 h 384"/>
                <a:gd name="T34" fmla="*/ 127 w 384"/>
                <a:gd name="T35" fmla="*/ 285 h 384"/>
                <a:gd name="T36" fmla="*/ 142 w 384"/>
                <a:gd name="T37" fmla="*/ 298 h 384"/>
                <a:gd name="T38" fmla="*/ 158 w 384"/>
                <a:gd name="T39" fmla="*/ 310 h 384"/>
                <a:gd name="T40" fmla="*/ 174 w 384"/>
                <a:gd name="T41" fmla="*/ 322 h 384"/>
                <a:gd name="T42" fmla="*/ 193 w 384"/>
                <a:gd name="T43" fmla="*/ 332 h 384"/>
                <a:gd name="T44" fmla="*/ 210 w 384"/>
                <a:gd name="T45" fmla="*/ 342 h 384"/>
                <a:gd name="T46" fmla="*/ 229 w 384"/>
                <a:gd name="T47" fmla="*/ 351 h 384"/>
                <a:gd name="T48" fmla="*/ 248 w 384"/>
                <a:gd name="T49" fmla="*/ 359 h 384"/>
                <a:gd name="T50" fmla="*/ 267 w 384"/>
                <a:gd name="T51" fmla="*/ 365 h 384"/>
                <a:gd name="T52" fmla="*/ 287 w 384"/>
                <a:gd name="T53" fmla="*/ 371 h 384"/>
                <a:gd name="T54" fmla="*/ 307 w 384"/>
                <a:gd name="T55" fmla="*/ 376 h 384"/>
                <a:gd name="T56" fmla="*/ 327 w 384"/>
                <a:gd name="T57" fmla="*/ 380 h 384"/>
                <a:gd name="T58" fmla="*/ 348 w 384"/>
                <a:gd name="T59" fmla="*/ 382 h 384"/>
                <a:gd name="T60" fmla="*/ 370 w 384"/>
                <a:gd name="T61" fmla="*/ 384 h 384"/>
                <a:gd name="T62" fmla="*/ 384 w 384"/>
                <a:gd name="T63" fmla="*/ 384 h 384"/>
                <a:gd name="T64" fmla="*/ 384 w 384"/>
                <a:gd name="T6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2" y="42"/>
                  </a:lnTo>
                  <a:lnTo>
                    <a:pt x="5" y="63"/>
                  </a:lnTo>
                  <a:lnTo>
                    <a:pt x="9" y="83"/>
                  </a:lnTo>
                  <a:lnTo>
                    <a:pt x="14" y="103"/>
                  </a:lnTo>
                  <a:lnTo>
                    <a:pt x="20" y="123"/>
                  </a:lnTo>
                  <a:lnTo>
                    <a:pt x="27" y="142"/>
                  </a:lnTo>
                  <a:lnTo>
                    <a:pt x="35" y="161"/>
                  </a:lnTo>
                  <a:lnTo>
                    <a:pt x="44" y="179"/>
                  </a:lnTo>
                  <a:lnTo>
                    <a:pt x="54" y="197"/>
                  </a:lnTo>
                  <a:lnTo>
                    <a:pt x="65" y="214"/>
                  </a:lnTo>
                  <a:lnTo>
                    <a:pt x="77" y="230"/>
                  </a:lnTo>
                  <a:lnTo>
                    <a:pt x="89" y="246"/>
                  </a:lnTo>
                  <a:lnTo>
                    <a:pt x="102" y="261"/>
                  </a:lnTo>
                  <a:lnTo>
                    <a:pt x="112" y="271"/>
                  </a:lnTo>
                  <a:lnTo>
                    <a:pt x="127" y="285"/>
                  </a:lnTo>
                  <a:lnTo>
                    <a:pt x="142" y="298"/>
                  </a:lnTo>
                  <a:lnTo>
                    <a:pt x="158" y="310"/>
                  </a:lnTo>
                  <a:lnTo>
                    <a:pt x="174" y="322"/>
                  </a:lnTo>
                  <a:lnTo>
                    <a:pt x="193" y="332"/>
                  </a:lnTo>
                  <a:lnTo>
                    <a:pt x="210" y="342"/>
                  </a:lnTo>
                  <a:lnTo>
                    <a:pt x="229" y="351"/>
                  </a:lnTo>
                  <a:lnTo>
                    <a:pt x="248" y="359"/>
                  </a:lnTo>
                  <a:lnTo>
                    <a:pt x="267" y="365"/>
                  </a:lnTo>
                  <a:lnTo>
                    <a:pt x="287" y="371"/>
                  </a:lnTo>
                  <a:lnTo>
                    <a:pt x="307" y="376"/>
                  </a:lnTo>
                  <a:lnTo>
                    <a:pt x="327" y="380"/>
                  </a:lnTo>
                  <a:lnTo>
                    <a:pt x="348" y="382"/>
                  </a:lnTo>
                  <a:lnTo>
                    <a:pt x="370" y="384"/>
                  </a:lnTo>
                  <a:lnTo>
                    <a:pt x="384" y="384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</p:grpSp>
      <p:pic>
        <p:nvPicPr>
          <p:cNvPr id="14" name="Picture 13" descr="A picture containing text, gambling house, room&#10;&#10;Description automatically generated">
            <a:extLst>
              <a:ext uri="{FF2B5EF4-FFF2-40B4-BE49-F238E27FC236}">
                <a16:creationId xmlns:a16="http://schemas.microsoft.com/office/drawing/2014/main" id="{CF9EFCA3-8994-D1E3-F89F-E829E4AB9E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77" y="3148538"/>
            <a:ext cx="1502147" cy="145232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76314D7-2514-ECE8-F074-6455BDB54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872" y="3072483"/>
            <a:ext cx="1502146" cy="1529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green and white logo&#10;&#10;Description automatically generated">
            <a:extLst>
              <a:ext uri="{FF2B5EF4-FFF2-40B4-BE49-F238E27FC236}">
                <a16:creationId xmlns:a16="http://schemas.microsoft.com/office/drawing/2014/main" id="{73050CFC-1250-7FA9-C237-5F047DF894C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82" y="3348587"/>
            <a:ext cx="2477854" cy="1164591"/>
          </a:xfrm>
          <a:prstGeom prst="rect">
            <a:avLst/>
          </a:prstGeom>
        </p:spPr>
      </p:pic>
      <p:pic>
        <p:nvPicPr>
          <p:cNvPr id="17" name="Picture 16" descr="A logo with text and numbers&#10;&#10;Description automatically generated">
            <a:extLst>
              <a:ext uri="{FF2B5EF4-FFF2-40B4-BE49-F238E27FC236}">
                <a16:creationId xmlns:a16="http://schemas.microsoft.com/office/drawing/2014/main" id="{96E2765B-54B9-A7B7-B445-A520202059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766" y="3130825"/>
            <a:ext cx="1558221" cy="14803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B49696-47D1-3E61-34BA-98BBE98293B1}"/>
              </a:ext>
            </a:extLst>
          </p:cNvPr>
          <p:cNvSpPr txBox="1"/>
          <p:nvPr/>
        </p:nvSpPr>
        <p:spPr>
          <a:xfrm>
            <a:off x="11033578" y="8185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>
                <a:solidFill>
                  <a:schemeClr val="accent2">
                    <a:lumMod val="75000"/>
                  </a:schemeClr>
                </a:solidFill>
              </a:rPr>
              <a:t>47/47</a:t>
            </a:r>
            <a:endParaRPr lang="hr-H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7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711CF-23F4-8A39-A5B9-34857EEEDF70}"/>
              </a:ext>
            </a:extLst>
          </p:cNvPr>
          <p:cNvSpPr txBox="1"/>
          <p:nvPr/>
        </p:nvSpPr>
        <p:spPr>
          <a:xfrm>
            <a:off x="4495800" y="5054600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1 i 2: Seizmička istraživanja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108BB-DF37-9991-5A95-BF37597E32CE}"/>
              </a:ext>
            </a:extLst>
          </p:cNvPr>
          <p:cNvSpPr txBox="1"/>
          <p:nvPr/>
        </p:nvSpPr>
        <p:spPr>
          <a:xfrm>
            <a:off x="6692900" y="5880100"/>
            <a:ext cx="858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Geofizički odsjek, PMF fakultet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606776-5114-DA82-2602-F9CC0FF88023}"/>
              </a:ext>
            </a:extLst>
          </p:cNvPr>
          <p:cNvSpPr txBox="1"/>
          <p:nvPr/>
        </p:nvSpPr>
        <p:spPr>
          <a:xfrm>
            <a:off x="11190919" y="131515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5/47</a:t>
            </a:r>
          </a:p>
        </p:txBody>
      </p:sp>
    </p:spTree>
    <p:extLst>
      <p:ext uri="{BB962C8B-B14F-4D97-AF65-F5344CB8AC3E}">
        <p14:creationId xmlns:p14="http://schemas.microsoft.com/office/powerpoint/2010/main" val="323185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2DC09D-DAD8-EC46-553D-E834A487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51087" y="827727"/>
            <a:ext cx="10515600" cy="1325563"/>
          </a:xfrm>
        </p:spPr>
        <p:txBody>
          <a:bodyPr>
            <a:norm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prstClr val="black"/>
                </a:solidFill>
                <a:latin typeface="+mj-lt"/>
              </a:rPr>
              <a:t>Dan je niz karata povijesnih potresa</a:t>
            </a:r>
            <a:endParaRPr lang="hr-HR" sz="4400" dirty="0">
              <a:latin typeface="+mj-lt"/>
            </a:endParaRPr>
          </a:p>
        </p:txBody>
      </p:sp>
      <p:pic>
        <p:nvPicPr>
          <p:cNvPr id="5" name="Content Placeholder 3" descr="C:\Zagreb rizik 2022\ZGpotres200km.tif">
            <a:extLst>
              <a:ext uri="{FF2B5EF4-FFF2-40B4-BE49-F238E27FC236}">
                <a16:creationId xmlns:a16="http://schemas.microsoft.com/office/drawing/2014/main" id="{CE277B92-DF8A-DD8D-01E1-7CE397C52B3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633" y="1866900"/>
            <a:ext cx="4717067" cy="4754271"/>
          </a:xfrm>
          <a:prstGeom prst="rect">
            <a:avLst/>
          </a:prstGeom>
          <a:ln>
            <a:solidFill>
              <a:srgbClr val="BFBFBF"/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0416B7-83F4-9932-999F-A6791E03974D}"/>
              </a:ext>
            </a:extLst>
          </p:cNvPr>
          <p:cNvSpPr txBox="1"/>
          <p:nvPr/>
        </p:nvSpPr>
        <p:spPr>
          <a:xfrm>
            <a:off x="139700" y="236829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1 i 2: Seizmička istraživanja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A4CCD5E-9516-C14E-8DA7-AC8855D3826E}"/>
              </a:ext>
            </a:extLst>
          </p:cNvPr>
          <p:cNvSpPr txBox="1">
            <a:spLocks/>
          </p:cNvSpPr>
          <p:nvPr/>
        </p:nvSpPr>
        <p:spPr>
          <a:xfrm>
            <a:off x="5243134" y="2401741"/>
            <a:ext cx="6705600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zidenz Grotesk CE Roman" panose="000004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 Grotesk Light" panose="020B0304020202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zidenz Grotesk Light" panose="020B0304020202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r-HR" altLang="sr-Latn-RS" sz="2000">
                <a:solidFill>
                  <a:prstClr val="black"/>
                </a:solidFill>
                <a:latin typeface="+mj-lt"/>
                <a:cs typeface="Arial" charset="0"/>
              </a:rPr>
              <a:t>Epicentri potresa (</a:t>
            </a:r>
            <a:r>
              <a:rPr lang="hr-HR" altLang="sr-Latn-RS" sz="2000" i="1">
                <a:solidFill>
                  <a:prstClr val="black"/>
                </a:solidFill>
                <a:latin typeface="+mj-lt"/>
                <a:cs typeface="Arial" charset="0"/>
              </a:rPr>
              <a:t>M</a:t>
            </a:r>
            <a:r>
              <a:rPr lang="hr-HR" altLang="sr-Latn-RS" sz="2000" i="1" baseline="-25000">
                <a:solidFill>
                  <a:prstClr val="black"/>
                </a:solidFill>
                <a:latin typeface="+mj-lt"/>
                <a:cs typeface="Arial" charset="0"/>
              </a:rPr>
              <a:t>W</a:t>
            </a:r>
            <a:r>
              <a:rPr lang="hr-HR" altLang="sr-Latn-RS" sz="2000">
                <a:solidFill>
                  <a:prstClr val="black"/>
                </a:solidFill>
                <a:latin typeface="+mj-lt"/>
                <a:cs typeface="Arial" charset="0"/>
              </a:rPr>
              <a:t> ≥ 1.0) u dopunjenom katalogu CEC 2021 </a:t>
            </a:r>
          </a:p>
          <a:p>
            <a:pPr mar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hr-HR" altLang="sr-Latn-RS" sz="2000">
              <a:solidFill>
                <a:prstClr val="black"/>
              </a:solidFill>
              <a:latin typeface="+mj-lt"/>
              <a:cs typeface="Arial" charset="0"/>
            </a:endParaRPr>
          </a:p>
          <a:p>
            <a:pPr mar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r-HR" altLang="sr-Latn-RS" sz="2000">
                <a:solidFill>
                  <a:prstClr val="black"/>
                </a:solidFill>
                <a:latin typeface="+mj-lt"/>
                <a:cs typeface="Arial" charset="0"/>
              </a:rPr>
              <a:t>Pouzdano locirani povijesni potresi koji su se dogodili prije 1850. prikazani su kvadratićima, a kružićima </a:t>
            </a:r>
            <a:r>
              <a:rPr lang="en-US" altLang="sr-Latn-RS" sz="2000">
                <a:solidFill>
                  <a:prstClr val="black"/>
                </a:solidFill>
                <a:latin typeface="+mj-lt"/>
                <a:cs typeface="Arial" charset="0"/>
              </a:rPr>
              <a:t>potresi locirani </a:t>
            </a:r>
            <a:r>
              <a:rPr lang="hr-HR" altLang="sr-Latn-RS" sz="2000">
                <a:solidFill>
                  <a:prstClr val="black"/>
                </a:solidFill>
                <a:latin typeface="+mj-lt"/>
                <a:cs typeface="Arial" charset="0"/>
              </a:rPr>
              <a:t>u razdoblju od 1850. do 2021. godine. Magnituda potresa označena je bojom prema legendi na lijevoj strani slike. Plavi krug je polumjera 200 km, a središte mu je na Trgu bana Josipa Jelačića.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3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77E71-82FF-95FC-68AD-A521CF690F12}"/>
              </a:ext>
            </a:extLst>
          </p:cNvPr>
          <p:cNvSpPr txBox="1"/>
          <p:nvPr/>
        </p:nvSpPr>
        <p:spPr>
          <a:xfrm>
            <a:off x="11305219" y="6334780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6/47</a:t>
            </a:r>
          </a:p>
        </p:txBody>
      </p:sp>
    </p:spTree>
    <p:extLst>
      <p:ext uri="{BB962C8B-B14F-4D97-AF65-F5344CB8AC3E}">
        <p14:creationId xmlns:p14="http://schemas.microsoft.com/office/powerpoint/2010/main" val="16685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1DBFC6-4204-9345-BA2C-CFAB3E64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403725"/>
            <a:ext cx="3467100" cy="1325563"/>
          </a:xfrm>
        </p:spPr>
        <p:txBody>
          <a:bodyPr>
            <a:normAutofit fontScale="90000"/>
          </a:bodyPr>
          <a:lstStyle/>
          <a:p>
            <a:pPr lvl="0" algn="just" fontAlgn="base">
              <a:lnSpc>
                <a:spcPct val="150000"/>
              </a:lnSpc>
              <a:spcAft>
                <a:spcPct val="0"/>
              </a:spcAft>
            </a:pPr>
            <a:r>
              <a:rPr lang="hr-HR" altLang="sr-Latn-RS" sz="2400" b="1" dirty="0">
                <a:solidFill>
                  <a:prstClr val="black"/>
                </a:solidFill>
                <a:latin typeface="+mj-lt"/>
              </a:rPr>
              <a:t>Seizmički hazard na osnovnoj stijeni: Zagrebačka županija</a:t>
            </a:r>
            <a:br>
              <a:rPr lang="hr-HR" altLang="sr-Latn-RS" sz="2400" b="1" dirty="0">
                <a:solidFill>
                  <a:prstClr val="black"/>
                </a:solidFill>
                <a:latin typeface="+mj-lt"/>
              </a:rPr>
            </a:br>
            <a:br>
              <a:rPr lang="hr-HR" altLang="sr-Latn-RS" sz="2400" b="1" dirty="0">
                <a:solidFill>
                  <a:prstClr val="black"/>
                </a:solidFill>
                <a:latin typeface="+mj-lt"/>
              </a:rPr>
            </a:br>
            <a:r>
              <a:rPr lang="hr-HR" altLang="sr-Latn-R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hr-HR" altLang="sr-Latn-RS" sz="2400" b="1" i="1" dirty="0">
                <a:solidFill>
                  <a:prstClr val="black"/>
                </a:solidFill>
                <a:latin typeface="+mj-lt"/>
              </a:rPr>
              <a:t>(</a:t>
            </a:r>
            <a:r>
              <a:rPr lang="hr-HR" altLang="sr-Latn-RS" sz="2400" b="1" i="1" dirty="0">
                <a:solidFill>
                  <a:prstClr val="black"/>
                </a:solidFill>
                <a:latin typeface="+mj-lt"/>
                <a:ea typeface="+mn-ea"/>
                <a:cs typeface="Arial" charset="0"/>
              </a:rPr>
              <a:t>Herak i sur. 2011.)</a:t>
            </a:r>
            <a:br>
              <a:rPr lang="hr-HR" altLang="sr-Latn-RS" sz="2400" b="1" i="1" dirty="0">
                <a:solidFill>
                  <a:prstClr val="black"/>
                </a:solidFill>
                <a:latin typeface="+mj-lt"/>
                <a:ea typeface="+mn-ea"/>
                <a:cs typeface="Arial" charset="0"/>
              </a:rPr>
            </a:br>
            <a:br>
              <a:rPr lang="hr-HR" altLang="sr-Latn-RS" sz="2400" b="1" i="1" dirty="0">
                <a:solidFill>
                  <a:prstClr val="black"/>
                </a:solidFill>
                <a:latin typeface="+mj-lt"/>
                <a:ea typeface="+mn-ea"/>
                <a:cs typeface="Arial" charset="0"/>
              </a:rPr>
            </a:br>
            <a:r>
              <a:rPr lang="hr-HR" altLang="sr-Latn-RS" sz="2400" i="1" dirty="0" err="1">
                <a:solidFill>
                  <a:prstClr val="black"/>
                </a:solidFill>
                <a:latin typeface="+mj-lt"/>
                <a:ea typeface="+mn-ea"/>
                <a:cs typeface="Arial" charset="0"/>
              </a:rPr>
              <a:t>Tret</a:t>
            </a:r>
            <a:r>
              <a:rPr lang="hr-HR" altLang="sr-Latn-RS" sz="2400" dirty="0">
                <a:solidFill>
                  <a:prstClr val="black"/>
                </a:solidFill>
                <a:latin typeface="+mj-lt"/>
                <a:ea typeface="+mn-ea"/>
                <a:cs typeface="Arial" charset="0"/>
              </a:rPr>
              <a:t> = 475 god.</a:t>
            </a:r>
            <a:endParaRPr lang="hr-HR" dirty="0">
              <a:latin typeface="+mj-lt"/>
            </a:endParaRPr>
          </a:p>
        </p:txBody>
      </p:sp>
      <p:pic>
        <p:nvPicPr>
          <p:cNvPr id="6" name="Picture 5" descr="C:\Zagreb rizik 2022\prezentacija\Herak1.jpg">
            <a:extLst>
              <a:ext uri="{FF2B5EF4-FFF2-40B4-BE49-F238E27FC236}">
                <a16:creationId xmlns:a16="http://schemas.microsoft.com/office/drawing/2014/main" id="{B9BD0F2E-58A0-BCCF-FB8D-B3950C00E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83"/>
          <a:stretch/>
        </p:blipFill>
        <p:spPr bwMode="auto">
          <a:xfrm>
            <a:off x="4000322" y="1027906"/>
            <a:ext cx="8001178" cy="566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C4B112-E1E5-2BF3-3E5D-CE0A5182119E}"/>
              </a:ext>
            </a:extLst>
          </p:cNvPr>
          <p:cNvSpPr txBox="1"/>
          <p:nvPr/>
        </p:nvSpPr>
        <p:spPr>
          <a:xfrm>
            <a:off x="139700" y="236829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1 i 2: Seizmička istraživanja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E4C911-6040-09CC-7E99-394B8F239362}"/>
              </a:ext>
            </a:extLst>
          </p:cNvPr>
          <p:cNvSpPr txBox="1"/>
          <p:nvPr/>
        </p:nvSpPr>
        <p:spPr>
          <a:xfrm>
            <a:off x="11165519" y="67552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7/47</a:t>
            </a:r>
          </a:p>
        </p:txBody>
      </p:sp>
    </p:spTree>
    <p:extLst>
      <p:ext uri="{BB962C8B-B14F-4D97-AF65-F5344CB8AC3E}">
        <p14:creationId xmlns:p14="http://schemas.microsoft.com/office/powerpoint/2010/main" val="2770999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3B5A9F-6AD8-CD98-B92E-CC22FC1009DB}"/>
              </a:ext>
            </a:extLst>
          </p:cNvPr>
          <p:cNvSpPr txBox="1"/>
          <p:nvPr/>
        </p:nvSpPr>
        <p:spPr>
          <a:xfrm>
            <a:off x="139700" y="236829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1 i 2: Seizmička istraživanja</a:t>
            </a:r>
          </a:p>
        </p:txBody>
      </p:sp>
      <p:pic>
        <p:nvPicPr>
          <p:cNvPr id="5" name="Picture 2" descr="C:\Zagreb rizik 2022\Slika_5.2_pga_475yrp.tif">
            <a:extLst>
              <a:ext uri="{FF2B5EF4-FFF2-40B4-BE49-F238E27FC236}">
                <a16:creationId xmlns:a16="http://schemas.microsoft.com/office/drawing/2014/main" id="{1E542EA4-FB77-39ED-C9D9-3A31013A0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21" y="2320591"/>
            <a:ext cx="5982377" cy="423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Zagreb rizik 2022\Slika_5.1_pga_95yrp.tif">
            <a:extLst>
              <a:ext uri="{FF2B5EF4-FFF2-40B4-BE49-F238E27FC236}">
                <a16:creationId xmlns:a16="http://schemas.microsoft.com/office/drawing/2014/main" id="{5C8B53EB-D7A4-1F46-CAF2-5F4B43CB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" y="2320591"/>
            <a:ext cx="6082298" cy="430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1D743C-A46F-280A-9860-3CAE32E8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2" y="13303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altLang="sr-Latn-RS" sz="2400" b="1" dirty="0">
                <a:solidFill>
                  <a:srgbClr val="000000"/>
                </a:solidFill>
                <a:latin typeface="+mj-lt"/>
              </a:rPr>
              <a:t>Nove karte: Seizmički hazard na osnovnoj stijeni: Grad Zagreb (Sović i sur. 2023.) </a:t>
            </a:r>
            <a:br>
              <a:rPr lang="hr-HR" altLang="sr-Latn-RS" sz="2400" b="1" dirty="0">
                <a:solidFill>
                  <a:srgbClr val="000000"/>
                </a:solidFill>
                <a:latin typeface="+mj-lt"/>
              </a:rPr>
            </a:br>
            <a:br>
              <a:rPr lang="hr-HR" altLang="sr-Latn-RS" sz="2400" dirty="0">
                <a:solidFill>
                  <a:srgbClr val="000000"/>
                </a:solidFill>
                <a:latin typeface="+mj-lt"/>
              </a:rPr>
            </a:br>
            <a:endParaRPr lang="hr-HR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8566C-1995-C403-342F-3D8FC1E786B8}"/>
              </a:ext>
            </a:extLst>
          </p:cNvPr>
          <p:cNvSpPr txBox="1"/>
          <p:nvPr/>
        </p:nvSpPr>
        <p:spPr>
          <a:xfrm>
            <a:off x="-38100" y="1951259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sz="1800" i="1" dirty="0" err="1">
                <a:solidFill>
                  <a:srgbClr val="000000"/>
                </a:solidFill>
                <a:latin typeface="Calibri"/>
              </a:rPr>
              <a:t>Tret</a:t>
            </a:r>
            <a:r>
              <a:rPr lang="hr-HR" altLang="sr-Latn-RS" sz="1800" dirty="0">
                <a:solidFill>
                  <a:srgbClr val="000000"/>
                </a:solidFill>
                <a:latin typeface="Calibri"/>
              </a:rPr>
              <a:t> = 95 god.</a:t>
            </a:r>
            <a:endParaRPr lang="hr-H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2E4BB-4F64-293B-37FB-75FDE43C7333}"/>
              </a:ext>
            </a:extLst>
          </p:cNvPr>
          <p:cNvSpPr txBox="1"/>
          <p:nvPr/>
        </p:nvSpPr>
        <p:spPr>
          <a:xfrm>
            <a:off x="6147802" y="1951259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sz="1800" i="1" dirty="0" err="1">
                <a:solidFill>
                  <a:srgbClr val="000000"/>
                </a:solidFill>
                <a:latin typeface="Calibri"/>
              </a:rPr>
              <a:t>Tret</a:t>
            </a:r>
            <a:r>
              <a:rPr lang="hr-HR" altLang="sr-Latn-RS" sz="1800" dirty="0">
                <a:solidFill>
                  <a:srgbClr val="000000"/>
                </a:solidFill>
                <a:latin typeface="Calibri"/>
              </a:rPr>
              <a:t> = 475 god.</a:t>
            </a:r>
            <a:endParaRPr lang="hr-H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6EA09-AF99-5AA4-896A-21E60F3D6769}"/>
              </a:ext>
            </a:extLst>
          </p:cNvPr>
          <p:cNvSpPr txBox="1"/>
          <p:nvPr/>
        </p:nvSpPr>
        <p:spPr>
          <a:xfrm>
            <a:off x="11291517" y="67552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8/47</a:t>
            </a:r>
          </a:p>
        </p:txBody>
      </p:sp>
    </p:spTree>
    <p:extLst>
      <p:ext uri="{BB962C8B-B14F-4D97-AF65-F5344CB8AC3E}">
        <p14:creationId xmlns:p14="http://schemas.microsoft.com/office/powerpoint/2010/main" val="3383977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Zagreb rizik 2022\prezentacija\Amatrice20160824.jpg">
            <a:extLst>
              <a:ext uri="{FF2B5EF4-FFF2-40B4-BE49-F238E27FC236}">
                <a16:creationId xmlns:a16="http://schemas.microsoft.com/office/drawing/2014/main" id="{F14D304E-FCD1-888C-ECE1-2A490F5B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335" y="1207842"/>
            <a:ext cx="8316912" cy="5540375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A5A48D6-B827-7A9A-E8AA-A6BBD9EA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19" y="1652342"/>
            <a:ext cx="3431881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r-HR" altLang="sr-Latn-RS" sz="3200" b="1" dirty="0">
                <a:solidFill>
                  <a:prstClr val="black"/>
                </a:solidFill>
                <a:latin typeface="+mj-lt"/>
                <a:cs typeface="Arial" charset="0"/>
              </a:rPr>
              <a:t>ALI! </a:t>
            </a:r>
            <a:br>
              <a:rPr lang="hr-HR" altLang="sr-Latn-RS" sz="3200" b="1" dirty="0">
                <a:solidFill>
                  <a:prstClr val="black"/>
                </a:solidFill>
                <a:latin typeface="+mj-lt"/>
                <a:cs typeface="Arial" charset="0"/>
              </a:rPr>
            </a:br>
            <a:r>
              <a:rPr lang="hr-HR" altLang="sr-Latn-RS" sz="3200" b="1" dirty="0">
                <a:solidFill>
                  <a:prstClr val="black"/>
                </a:solidFill>
                <a:latin typeface="+mj-lt"/>
                <a:cs typeface="Arial" charset="0"/>
              </a:rPr>
              <a:t>Lokalno tlo može bitno pojačati djelovanje potresa </a:t>
            </a:r>
            <a:endParaRPr lang="hr-HR" dirty="0">
              <a:latin typeface="+mj-l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7A5B18-640D-867F-9B0D-ED2CB206B17A}"/>
              </a:ext>
            </a:extLst>
          </p:cNvPr>
          <p:cNvSpPr txBox="1">
            <a:spLocks/>
          </p:cNvSpPr>
          <p:nvPr/>
        </p:nvSpPr>
        <p:spPr>
          <a:xfrm>
            <a:off x="8760119" y="4636842"/>
            <a:ext cx="4143081" cy="1865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zidenz Grotesk CE Roman" panose="000004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 Grotesk Light" panose="020B0304020202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zidenz Grotesk Light" panose="020B0304020202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altLang="sr-Latn-RS" sz="2400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Amatrice</a:t>
            </a:r>
            <a:r>
              <a:rPr lang="hr-HR" altLang="sr-Latn-RS" sz="24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, Italija</a:t>
            </a:r>
          </a:p>
          <a:p>
            <a:pPr marL="0" indent="0">
              <a:buNone/>
            </a:pPr>
            <a:endParaRPr lang="hr-HR" altLang="sr-Latn-RS" sz="2400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  <a:p>
            <a:pPr marL="0" indent="0">
              <a:buNone/>
            </a:pPr>
            <a:r>
              <a:rPr lang="hr-HR" altLang="sr-Latn-RS" sz="24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24. 8. 2016. </a:t>
            </a:r>
            <a:r>
              <a:rPr lang="hr-HR" altLang="sr-Latn-RS" sz="2400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Mw</a:t>
            </a:r>
            <a:r>
              <a:rPr lang="hr-HR" altLang="sr-Latn-RS" sz="24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6.2</a:t>
            </a:r>
            <a:br>
              <a:rPr lang="hr-HR" altLang="sr-Latn-RS" sz="24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endParaRPr lang="hr-HR" sz="240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3632505-2C8B-CFB2-4958-C0A20BAEADEB}"/>
              </a:ext>
            </a:extLst>
          </p:cNvPr>
          <p:cNvSpPr txBox="1">
            <a:spLocks/>
          </p:cNvSpPr>
          <p:nvPr/>
        </p:nvSpPr>
        <p:spPr>
          <a:xfrm>
            <a:off x="8651247" y="6399458"/>
            <a:ext cx="2634558" cy="13522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zidenz Grotesk CE Roman" panose="000004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 Grotesk Light" panose="020B0304020202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zidenz Grotesk Light" panose="020B0304020202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altLang="sr-Latn-RS" sz="2000" i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Milana, G. </a:t>
            </a:r>
            <a:r>
              <a:rPr lang="hr-HR" altLang="sr-Latn-RS" sz="2000" i="1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et</a:t>
            </a:r>
            <a:r>
              <a:rPr lang="hr-HR" altLang="sr-Latn-RS" sz="2000" i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</a:t>
            </a:r>
            <a:r>
              <a:rPr lang="hr-HR" altLang="sr-Latn-RS" sz="2000" i="1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al</a:t>
            </a:r>
            <a:r>
              <a:rPr lang="hr-HR" altLang="sr-Latn-RS" sz="2000" i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. (2020)</a:t>
            </a:r>
            <a:endParaRPr lang="hr-HR" sz="48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9EDE0-1AFA-49AD-0AAF-E79A22B8A2DD}"/>
              </a:ext>
            </a:extLst>
          </p:cNvPr>
          <p:cNvSpPr txBox="1"/>
          <p:nvPr/>
        </p:nvSpPr>
        <p:spPr>
          <a:xfrm>
            <a:off x="139700" y="236829"/>
            <a:ext cx="85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Elaborat 1 i 2: Seizmička istraživanja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B15008-1290-54AD-D9D4-AD3D60233A0A}"/>
              </a:ext>
            </a:extLst>
          </p:cNvPr>
          <p:cNvSpPr txBox="1"/>
          <p:nvPr/>
        </p:nvSpPr>
        <p:spPr>
          <a:xfrm>
            <a:off x="11165519" y="84874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9/47</a:t>
            </a:r>
          </a:p>
        </p:txBody>
      </p:sp>
    </p:spTree>
    <p:extLst>
      <p:ext uri="{BB962C8B-B14F-4D97-AF65-F5344CB8AC3E}">
        <p14:creationId xmlns:p14="http://schemas.microsoft.com/office/powerpoint/2010/main" val="3710085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2533</Words>
  <Application>Microsoft Office PowerPoint</Application>
  <PresentationFormat>Widescreen</PresentationFormat>
  <Paragraphs>380</Paragraphs>
  <Slides>47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Akzidenz Grotesk CE Roman</vt:lpstr>
      <vt:lpstr>Akzidenz Grotesk Light</vt:lpstr>
      <vt:lpstr>Arial</vt:lpstr>
      <vt:lpstr>Arial Narrow</vt:lpstr>
      <vt:lpstr>Calibri</vt:lpstr>
      <vt:lpstr>Calibri Light</vt:lpstr>
      <vt:lpstr>Courier New</vt:lpstr>
      <vt:lpstr>Times New Roman</vt:lpstr>
      <vt:lpstr>Office Theme</vt:lpstr>
      <vt:lpstr>Visio</vt:lpstr>
      <vt:lpstr>Potresni rizik Grada Zagreba - Definiranje potresnog hazarda na području Grada Zagreba - </vt:lpstr>
      <vt:lpstr>Sadržaj – Aktivnost 2: 8 elaborata</vt:lpstr>
      <vt:lpstr>PowerPoint Presentation</vt:lpstr>
      <vt:lpstr>Izrađivači</vt:lpstr>
      <vt:lpstr>PowerPoint Presentation</vt:lpstr>
      <vt:lpstr>Dan je niz karata povijesnih potresa</vt:lpstr>
      <vt:lpstr>Seizmički hazard na osnovnoj stijeni: Zagrebačka županija   (Herak i sur. 2011.)  Tret = 475 god.</vt:lpstr>
      <vt:lpstr>Nove karte: Seizmički hazard na osnovnoj stijeni: Grad Zagreb (Sović i sur. 2023.)   </vt:lpstr>
      <vt:lpstr>ALI!  Lokalno tlo može bitno pojačati djelovanje potresa </vt:lpstr>
      <vt:lpstr>Rezultat: karte hazarda na površini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Amplifikacija  potresnog spektra</vt:lpstr>
      <vt:lpstr>PowerPoint Presentation</vt:lpstr>
      <vt:lpstr>Likvefakcija</vt:lpstr>
      <vt:lpstr>Potencijal klizanja</vt:lpstr>
      <vt:lpstr>Smjernice za buduća istraživanja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Zaključak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Jasna Kovačević</dc:creator>
  <cp:lastModifiedBy>Mario Bačić</cp:lastModifiedBy>
  <cp:revision>55</cp:revision>
  <dcterms:created xsi:type="dcterms:W3CDTF">2021-02-24T09:56:52Z</dcterms:created>
  <dcterms:modified xsi:type="dcterms:W3CDTF">2023-12-20T06:15:38Z</dcterms:modified>
</cp:coreProperties>
</file>